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571" r:id="rId2"/>
    <p:sldId id="257" r:id="rId3"/>
    <p:sldId id="438" r:id="rId4"/>
    <p:sldId id="439" r:id="rId5"/>
    <p:sldId id="342" r:id="rId6"/>
    <p:sldId id="267" r:id="rId7"/>
    <p:sldId id="435" r:id="rId8"/>
    <p:sldId id="256" r:id="rId9"/>
    <p:sldId id="406" r:id="rId10"/>
    <p:sldId id="407" r:id="rId11"/>
    <p:sldId id="408" r:id="rId12"/>
    <p:sldId id="409" r:id="rId13"/>
    <p:sldId id="410" r:id="rId14"/>
    <p:sldId id="411" r:id="rId15"/>
    <p:sldId id="420" r:id="rId16"/>
    <p:sldId id="421" r:id="rId17"/>
    <p:sldId id="422" r:id="rId18"/>
    <p:sldId id="423" r:id="rId19"/>
    <p:sldId id="424" r:id="rId20"/>
    <p:sldId id="412" r:id="rId21"/>
    <p:sldId id="437" r:id="rId22"/>
    <p:sldId id="440" r:id="rId23"/>
    <p:sldId id="436" r:id="rId24"/>
    <p:sldId id="425" r:id="rId25"/>
    <p:sldId id="426" r:id="rId26"/>
    <p:sldId id="405" r:id="rId27"/>
    <p:sldId id="434" r:id="rId28"/>
    <p:sldId id="428" r:id="rId29"/>
    <p:sldId id="427" r:id="rId30"/>
    <p:sldId id="429" r:id="rId31"/>
    <p:sldId id="431" r:id="rId32"/>
    <p:sldId id="430" r:id="rId33"/>
    <p:sldId id="432" r:id="rId34"/>
    <p:sldId id="433" r:id="rId35"/>
    <p:sldId id="357" r:id="rId36"/>
    <p:sldId id="358" r:id="rId37"/>
    <p:sldId id="278" r:id="rId38"/>
  </p:sldIdLst>
  <p:sldSz cx="12192000" cy="6858000"/>
  <p:notesSz cx="6858000" cy="9144000"/>
  <p:defaultText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4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2" d="100"/>
          <a:sy n="112" d="100"/>
        </p:scale>
        <p:origin x="4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D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0CD68-0754-4167-815F-BA11403FA089}" type="datetimeFigureOut">
              <a:rPr lang="es-DO" smtClean="0"/>
              <a:t>8/11/2022</a:t>
            </a:fld>
            <a:endParaRPr lang="es-D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D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D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D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E2337-A6D5-4002-BB7D-84ED521ED584}" type="slidenum">
              <a:rPr lang="es-DO" smtClean="0"/>
              <a:t>‹Nº›</a:t>
            </a:fld>
            <a:endParaRPr lang="es-DO"/>
          </a:p>
        </p:txBody>
      </p:sp>
    </p:spTree>
    <p:extLst>
      <p:ext uri="{BB962C8B-B14F-4D97-AF65-F5344CB8AC3E}">
        <p14:creationId xmlns:p14="http://schemas.microsoft.com/office/powerpoint/2010/main" val="149092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4067-DA38-4037-9569-557E7D428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DO"/>
          </a:p>
        </p:txBody>
      </p:sp>
      <p:sp>
        <p:nvSpPr>
          <p:cNvPr id="3" name="Subtitle 2">
            <a:extLst>
              <a:ext uri="{FF2B5EF4-FFF2-40B4-BE49-F238E27FC236}">
                <a16:creationId xmlns:a16="http://schemas.microsoft.com/office/drawing/2014/main" id="{D6684C49-79E8-4653-9D1B-B86ADA40BF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DO"/>
          </a:p>
        </p:txBody>
      </p:sp>
      <p:sp>
        <p:nvSpPr>
          <p:cNvPr id="4" name="Date Placeholder 3">
            <a:extLst>
              <a:ext uri="{FF2B5EF4-FFF2-40B4-BE49-F238E27FC236}">
                <a16:creationId xmlns:a16="http://schemas.microsoft.com/office/drawing/2014/main" id="{840E5831-D3CA-4D6C-A039-B50DE432978B}"/>
              </a:ext>
            </a:extLst>
          </p:cNvPr>
          <p:cNvSpPr>
            <a:spLocks noGrp="1"/>
          </p:cNvSpPr>
          <p:nvPr>
            <p:ph type="dt" sz="half" idx="10"/>
          </p:nvPr>
        </p:nvSpPr>
        <p:spPr/>
        <p:txBody>
          <a:bodyPr/>
          <a:lstStyle/>
          <a:p>
            <a:fld id="{4A59ACFF-0042-4D48-BDA3-58D71C751DA2}" type="datetimeFigureOut">
              <a:rPr lang="es-DO" smtClean="0"/>
              <a:t>8/11/2022</a:t>
            </a:fld>
            <a:endParaRPr lang="es-DO"/>
          </a:p>
        </p:txBody>
      </p:sp>
      <p:sp>
        <p:nvSpPr>
          <p:cNvPr id="5" name="Footer Placeholder 4">
            <a:extLst>
              <a:ext uri="{FF2B5EF4-FFF2-40B4-BE49-F238E27FC236}">
                <a16:creationId xmlns:a16="http://schemas.microsoft.com/office/drawing/2014/main" id="{F171E7EF-E7C9-4302-B8DA-E2977BBA9F94}"/>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9D256D12-BB76-4D37-ADC8-43C02EC8BCF9}"/>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1030308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8C41-CCEB-4231-835B-E8295CFD920C}"/>
              </a:ext>
            </a:extLst>
          </p:cNvPr>
          <p:cNvSpPr>
            <a:spLocks noGrp="1"/>
          </p:cNvSpPr>
          <p:nvPr>
            <p:ph type="title"/>
          </p:nvPr>
        </p:nvSpPr>
        <p:spPr/>
        <p:txBody>
          <a:bodyPr/>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762C03B0-A76E-4222-A437-2B4FDBFDCC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660E6EA4-AFFD-48DB-95F7-340FB3090BE1}"/>
              </a:ext>
            </a:extLst>
          </p:cNvPr>
          <p:cNvSpPr>
            <a:spLocks noGrp="1"/>
          </p:cNvSpPr>
          <p:nvPr>
            <p:ph type="dt" sz="half" idx="10"/>
          </p:nvPr>
        </p:nvSpPr>
        <p:spPr/>
        <p:txBody>
          <a:bodyPr/>
          <a:lstStyle/>
          <a:p>
            <a:fld id="{4A59ACFF-0042-4D48-BDA3-58D71C751DA2}" type="datetimeFigureOut">
              <a:rPr lang="es-DO" smtClean="0"/>
              <a:t>8/11/2022</a:t>
            </a:fld>
            <a:endParaRPr lang="es-DO"/>
          </a:p>
        </p:txBody>
      </p:sp>
      <p:sp>
        <p:nvSpPr>
          <p:cNvPr id="5" name="Footer Placeholder 4">
            <a:extLst>
              <a:ext uri="{FF2B5EF4-FFF2-40B4-BE49-F238E27FC236}">
                <a16:creationId xmlns:a16="http://schemas.microsoft.com/office/drawing/2014/main" id="{A4926CF1-BDA2-4E9F-BE4A-20CE68F9F36D}"/>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1449F7B8-4EE7-4140-9700-771253185348}"/>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3047714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C572DA-F58D-49CB-BD45-99AC721B93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DO"/>
          </a:p>
        </p:txBody>
      </p:sp>
      <p:sp>
        <p:nvSpPr>
          <p:cNvPr id="3" name="Vertical Text Placeholder 2">
            <a:extLst>
              <a:ext uri="{FF2B5EF4-FFF2-40B4-BE49-F238E27FC236}">
                <a16:creationId xmlns:a16="http://schemas.microsoft.com/office/drawing/2014/main" id="{6061082B-F521-4B00-BA89-E552941E88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7C950412-9EFD-44F7-B8BC-0824E0E227BB}"/>
              </a:ext>
            </a:extLst>
          </p:cNvPr>
          <p:cNvSpPr>
            <a:spLocks noGrp="1"/>
          </p:cNvSpPr>
          <p:nvPr>
            <p:ph type="dt" sz="half" idx="10"/>
          </p:nvPr>
        </p:nvSpPr>
        <p:spPr/>
        <p:txBody>
          <a:bodyPr/>
          <a:lstStyle/>
          <a:p>
            <a:fld id="{4A59ACFF-0042-4D48-BDA3-58D71C751DA2}" type="datetimeFigureOut">
              <a:rPr lang="es-DO" smtClean="0"/>
              <a:t>8/11/2022</a:t>
            </a:fld>
            <a:endParaRPr lang="es-DO"/>
          </a:p>
        </p:txBody>
      </p:sp>
      <p:sp>
        <p:nvSpPr>
          <p:cNvPr id="5" name="Footer Placeholder 4">
            <a:extLst>
              <a:ext uri="{FF2B5EF4-FFF2-40B4-BE49-F238E27FC236}">
                <a16:creationId xmlns:a16="http://schemas.microsoft.com/office/drawing/2014/main" id="{BBB619DE-0FFF-44A4-AF69-BD35EA5ED9E1}"/>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D5345023-4B7C-4EC3-B48C-63513EAC3F07}"/>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325642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86A3-367E-454C-8A59-0ACB279F0249}"/>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61EE6A07-823C-434D-A5BD-E8D3532512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EDBDBF63-898C-4107-BD55-B723AAA8BCEB}"/>
              </a:ext>
            </a:extLst>
          </p:cNvPr>
          <p:cNvSpPr>
            <a:spLocks noGrp="1"/>
          </p:cNvSpPr>
          <p:nvPr>
            <p:ph type="dt" sz="half" idx="10"/>
          </p:nvPr>
        </p:nvSpPr>
        <p:spPr/>
        <p:txBody>
          <a:bodyPr/>
          <a:lstStyle/>
          <a:p>
            <a:fld id="{4A59ACFF-0042-4D48-BDA3-58D71C751DA2}" type="datetimeFigureOut">
              <a:rPr lang="es-DO" smtClean="0"/>
              <a:t>8/11/2022</a:t>
            </a:fld>
            <a:endParaRPr lang="es-DO"/>
          </a:p>
        </p:txBody>
      </p:sp>
      <p:sp>
        <p:nvSpPr>
          <p:cNvPr id="5" name="Footer Placeholder 4">
            <a:extLst>
              <a:ext uri="{FF2B5EF4-FFF2-40B4-BE49-F238E27FC236}">
                <a16:creationId xmlns:a16="http://schemas.microsoft.com/office/drawing/2014/main" id="{9042B19E-120B-4761-857E-632DDB6EB59D}"/>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C0D4DB14-253A-41AF-A397-079DFA1C420D}"/>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2458514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FE78-F6D7-44DA-8E60-CB53CC9A3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DO"/>
          </a:p>
        </p:txBody>
      </p:sp>
      <p:sp>
        <p:nvSpPr>
          <p:cNvPr id="3" name="Text Placeholder 2">
            <a:extLst>
              <a:ext uri="{FF2B5EF4-FFF2-40B4-BE49-F238E27FC236}">
                <a16:creationId xmlns:a16="http://schemas.microsoft.com/office/drawing/2014/main" id="{12CECF96-E48A-4045-BF9B-41EAD6D9D7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2A64DE-7C3F-4A5A-B635-F132CDAD9C1A}"/>
              </a:ext>
            </a:extLst>
          </p:cNvPr>
          <p:cNvSpPr>
            <a:spLocks noGrp="1"/>
          </p:cNvSpPr>
          <p:nvPr>
            <p:ph type="dt" sz="half" idx="10"/>
          </p:nvPr>
        </p:nvSpPr>
        <p:spPr/>
        <p:txBody>
          <a:bodyPr/>
          <a:lstStyle/>
          <a:p>
            <a:fld id="{4A59ACFF-0042-4D48-BDA3-58D71C751DA2}" type="datetimeFigureOut">
              <a:rPr lang="es-DO" smtClean="0"/>
              <a:t>8/11/2022</a:t>
            </a:fld>
            <a:endParaRPr lang="es-DO"/>
          </a:p>
        </p:txBody>
      </p:sp>
      <p:sp>
        <p:nvSpPr>
          <p:cNvPr id="5" name="Footer Placeholder 4">
            <a:extLst>
              <a:ext uri="{FF2B5EF4-FFF2-40B4-BE49-F238E27FC236}">
                <a16:creationId xmlns:a16="http://schemas.microsoft.com/office/drawing/2014/main" id="{563F62F3-39F1-402E-B34D-7374C4BA5347}"/>
              </a:ext>
            </a:extLst>
          </p:cNvPr>
          <p:cNvSpPr>
            <a:spLocks noGrp="1"/>
          </p:cNvSpPr>
          <p:nvPr>
            <p:ph type="ftr" sz="quarter" idx="11"/>
          </p:nvPr>
        </p:nvSpPr>
        <p:spPr/>
        <p:txBody>
          <a:bodyPr/>
          <a:lstStyle/>
          <a:p>
            <a:endParaRPr lang="es-DO"/>
          </a:p>
        </p:txBody>
      </p:sp>
      <p:sp>
        <p:nvSpPr>
          <p:cNvPr id="6" name="Slide Number Placeholder 5">
            <a:extLst>
              <a:ext uri="{FF2B5EF4-FFF2-40B4-BE49-F238E27FC236}">
                <a16:creationId xmlns:a16="http://schemas.microsoft.com/office/drawing/2014/main" id="{583DDFA2-C7B2-4AA5-A89D-F378340EBD26}"/>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1949582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EB91E-2B90-4532-97C3-3D02D6DECD91}"/>
              </a:ext>
            </a:extLst>
          </p:cNvPr>
          <p:cNvSpPr>
            <a:spLocks noGrp="1"/>
          </p:cNvSpPr>
          <p:nvPr>
            <p:ph type="title"/>
          </p:nvPr>
        </p:nvSpPr>
        <p:spPr/>
        <p:txBody>
          <a:bodyPr/>
          <a:lstStyle/>
          <a:p>
            <a:r>
              <a:rPr lang="en-US"/>
              <a:t>Click to edit Master title style</a:t>
            </a:r>
            <a:endParaRPr lang="es-DO"/>
          </a:p>
        </p:txBody>
      </p:sp>
      <p:sp>
        <p:nvSpPr>
          <p:cNvPr id="3" name="Content Placeholder 2">
            <a:extLst>
              <a:ext uri="{FF2B5EF4-FFF2-40B4-BE49-F238E27FC236}">
                <a16:creationId xmlns:a16="http://schemas.microsoft.com/office/drawing/2014/main" id="{D82B821D-6860-4594-9825-9C2AC21478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Content Placeholder 3">
            <a:extLst>
              <a:ext uri="{FF2B5EF4-FFF2-40B4-BE49-F238E27FC236}">
                <a16:creationId xmlns:a16="http://schemas.microsoft.com/office/drawing/2014/main" id="{A6610FB6-102A-4164-B90A-D6E2086C38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Date Placeholder 4">
            <a:extLst>
              <a:ext uri="{FF2B5EF4-FFF2-40B4-BE49-F238E27FC236}">
                <a16:creationId xmlns:a16="http://schemas.microsoft.com/office/drawing/2014/main" id="{8B6245B2-9220-4B96-A406-F9E47CF821EB}"/>
              </a:ext>
            </a:extLst>
          </p:cNvPr>
          <p:cNvSpPr>
            <a:spLocks noGrp="1"/>
          </p:cNvSpPr>
          <p:nvPr>
            <p:ph type="dt" sz="half" idx="10"/>
          </p:nvPr>
        </p:nvSpPr>
        <p:spPr/>
        <p:txBody>
          <a:bodyPr/>
          <a:lstStyle/>
          <a:p>
            <a:fld id="{4A59ACFF-0042-4D48-BDA3-58D71C751DA2}" type="datetimeFigureOut">
              <a:rPr lang="es-DO" smtClean="0"/>
              <a:t>8/11/2022</a:t>
            </a:fld>
            <a:endParaRPr lang="es-DO"/>
          </a:p>
        </p:txBody>
      </p:sp>
      <p:sp>
        <p:nvSpPr>
          <p:cNvPr id="6" name="Footer Placeholder 5">
            <a:extLst>
              <a:ext uri="{FF2B5EF4-FFF2-40B4-BE49-F238E27FC236}">
                <a16:creationId xmlns:a16="http://schemas.microsoft.com/office/drawing/2014/main" id="{C75BA445-C87B-45D9-873C-D837650B3A0F}"/>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14919BFF-DF11-41CE-A76A-3B37D7B676B5}"/>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712406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D77F-0805-4696-B2D2-DF52F3B26721}"/>
              </a:ext>
            </a:extLst>
          </p:cNvPr>
          <p:cNvSpPr>
            <a:spLocks noGrp="1"/>
          </p:cNvSpPr>
          <p:nvPr>
            <p:ph type="title"/>
          </p:nvPr>
        </p:nvSpPr>
        <p:spPr>
          <a:xfrm>
            <a:off x="839788" y="365125"/>
            <a:ext cx="10515600" cy="1325563"/>
          </a:xfrm>
        </p:spPr>
        <p:txBody>
          <a:bodyPr/>
          <a:lstStyle/>
          <a:p>
            <a:r>
              <a:rPr lang="en-US"/>
              <a:t>Click to edit Master title style</a:t>
            </a:r>
            <a:endParaRPr lang="es-DO"/>
          </a:p>
        </p:txBody>
      </p:sp>
      <p:sp>
        <p:nvSpPr>
          <p:cNvPr id="3" name="Text Placeholder 2">
            <a:extLst>
              <a:ext uri="{FF2B5EF4-FFF2-40B4-BE49-F238E27FC236}">
                <a16:creationId xmlns:a16="http://schemas.microsoft.com/office/drawing/2014/main" id="{5A00728B-A8AD-4787-A13D-B3BCDE3538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90D6A-35F2-46AF-BE5E-C3527C10F0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5" name="Text Placeholder 4">
            <a:extLst>
              <a:ext uri="{FF2B5EF4-FFF2-40B4-BE49-F238E27FC236}">
                <a16:creationId xmlns:a16="http://schemas.microsoft.com/office/drawing/2014/main" id="{B0082CDA-98B0-4C6C-9A2D-DA1C7C4FF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BA2136-94F3-4C4C-AB54-CEDFC2A31C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7" name="Date Placeholder 6">
            <a:extLst>
              <a:ext uri="{FF2B5EF4-FFF2-40B4-BE49-F238E27FC236}">
                <a16:creationId xmlns:a16="http://schemas.microsoft.com/office/drawing/2014/main" id="{D693007B-8F9B-49D9-853D-E497089A8675}"/>
              </a:ext>
            </a:extLst>
          </p:cNvPr>
          <p:cNvSpPr>
            <a:spLocks noGrp="1"/>
          </p:cNvSpPr>
          <p:nvPr>
            <p:ph type="dt" sz="half" idx="10"/>
          </p:nvPr>
        </p:nvSpPr>
        <p:spPr/>
        <p:txBody>
          <a:bodyPr/>
          <a:lstStyle/>
          <a:p>
            <a:fld id="{4A59ACFF-0042-4D48-BDA3-58D71C751DA2}" type="datetimeFigureOut">
              <a:rPr lang="es-DO" smtClean="0"/>
              <a:t>8/11/2022</a:t>
            </a:fld>
            <a:endParaRPr lang="es-DO"/>
          </a:p>
        </p:txBody>
      </p:sp>
      <p:sp>
        <p:nvSpPr>
          <p:cNvPr id="8" name="Footer Placeholder 7">
            <a:extLst>
              <a:ext uri="{FF2B5EF4-FFF2-40B4-BE49-F238E27FC236}">
                <a16:creationId xmlns:a16="http://schemas.microsoft.com/office/drawing/2014/main" id="{8FBF2853-E6FF-4547-97D4-6935FA27FF65}"/>
              </a:ext>
            </a:extLst>
          </p:cNvPr>
          <p:cNvSpPr>
            <a:spLocks noGrp="1"/>
          </p:cNvSpPr>
          <p:nvPr>
            <p:ph type="ftr" sz="quarter" idx="11"/>
          </p:nvPr>
        </p:nvSpPr>
        <p:spPr/>
        <p:txBody>
          <a:bodyPr/>
          <a:lstStyle/>
          <a:p>
            <a:endParaRPr lang="es-DO"/>
          </a:p>
        </p:txBody>
      </p:sp>
      <p:sp>
        <p:nvSpPr>
          <p:cNvPr id="9" name="Slide Number Placeholder 8">
            <a:extLst>
              <a:ext uri="{FF2B5EF4-FFF2-40B4-BE49-F238E27FC236}">
                <a16:creationId xmlns:a16="http://schemas.microsoft.com/office/drawing/2014/main" id="{24BEB6FF-B7C4-4D22-8EBC-84E8EBC00ECF}"/>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179542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C6CE-7E11-4FB3-B54A-093BE6AAFD93}"/>
              </a:ext>
            </a:extLst>
          </p:cNvPr>
          <p:cNvSpPr>
            <a:spLocks noGrp="1"/>
          </p:cNvSpPr>
          <p:nvPr>
            <p:ph type="title"/>
          </p:nvPr>
        </p:nvSpPr>
        <p:spPr/>
        <p:txBody>
          <a:bodyPr/>
          <a:lstStyle/>
          <a:p>
            <a:r>
              <a:rPr lang="en-US"/>
              <a:t>Click to edit Master title style</a:t>
            </a:r>
            <a:endParaRPr lang="es-DO"/>
          </a:p>
        </p:txBody>
      </p:sp>
      <p:sp>
        <p:nvSpPr>
          <p:cNvPr id="3" name="Date Placeholder 2">
            <a:extLst>
              <a:ext uri="{FF2B5EF4-FFF2-40B4-BE49-F238E27FC236}">
                <a16:creationId xmlns:a16="http://schemas.microsoft.com/office/drawing/2014/main" id="{7927D7C3-F530-446C-BE7B-A8D2343C9CA0}"/>
              </a:ext>
            </a:extLst>
          </p:cNvPr>
          <p:cNvSpPr>
            <a:spLocks noGrp="1"/>
          </p:cNvSpPr>
          <p:nvPr>
            <p:ph type="dt" sz="half" idx="10"/>
          </p:nvPr>
        </p:nvSpPr>
        <p:spPr/>
        <p:txBody>
          <a:bodyPr/>
          <a:lstStyle/>
          <a:p>
            <a:fld id="{4A59ACFF-0042-4D48-BDA3-58D71C751DA2}" type="datetimeFigureOut">
              <a:rPr lang="es-DO" smtClean="0"/>
              <a:t>8/11/2022</a:t>
            </a:fld>
            <a:endParaRPr lang="es-DO"/>
          </a:p>
        </p:txBody>
      </p:sp>
      <p:sp>
        <p:nvSpPr>
          <p:cNvPr id="4" name="Footer Placeholder 3">
            <a:extLst>
              <a:ext uri="{FF2B5EF4-FFF2-40B4-BE49-F238E27FC236}">
                <a16:creationId xmlns:a16="http://schemas.microsoft.com/office/drawing/2014/main" id="{C1ABB32F-73FC-4A85-90B0-9F8568679AB2}"/>
              </a:ext>
            </a:extLst>
          </p:cNvPr>
          <p:cNvSpPr>
            <a:spLocks noGrp="1"/>
          </p:cNvSpPr>
          <p:nvPr>
            <p:ph type="ftr" sz="quarter" idx="11"/>
          </p:nvPr>
        </p:nvSpPr>
        <p:spPr/>
        <p:txBody>
          <a:bodyPr/>
          <a:lstStyle/>
          <a:p>
            <a:endParaRPr lang="es-DO"/>
          </a:p>
        </p:txBody>
      </p:sp>
      <p:sp>
        <p:nvSpPr>
          <p:cNvPr id="5" name="Slide Number Placeholder 4">
            <a:extLst>
              <a:ext uri="{FF2B5EF4-FFF2-40B4-BE49-F238E27FC236}">
                <a16:creationId xmlns:a16="http://schemas.microsoft.com/office/drawing/2014/main" id="{E6EA613A-0F01-48D1-8EE0-71C5A41CE679}"/>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3554114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D81D3-5800-4A17-9DC7-5B473CC4FF5D}"/>
              </a:ext>
            </a:extLst>
          </p:cNvPr>
          <p:cNvSpPr>
            <a:spLocks noGrp="1"/>
          </p:cNvSpPr>
          <p:nvPr>
            <p:ph type="dt" sz="half" idx="10"/>
          </p:nvPr>
        </p:nvSpPr>
        <p:spPr/>
        <p:txBody>
          <a:bodyPr/>
          <a:lstStyle/>
          <a:p>
            <a:fld id="{4A59ACFF-0042-4D48-BDA3-58D71C751DA2}" type="datetimeFigureOut">
              <a:rPr lang="es-DO" smtClean="0"/>
              <a:t>8/11/2022</a:t>
            </a:fld>
            <a:endParaRPr lang="es-DO"/>
          </a:p>
        </p:txBody>
      </p:sp>
      <p:sp>
        <p:nvSpPr>
          <p:cNvPr id="3" name="Footer Placeholder 2">
            <a:extLst>
              <a:ext uri="{FF2B5EF4-FFF2-40B4-BE49-F238E27FC236}">
                <a16:creationId xmlns:a16="http://schemas.microsoft.com/office/drawing/2014/main" id="{78788043-92EA-4708-A2E3-0CC1E318DB79}"/>
              </a:ext>
            </a:extLst>
          </p:cNvPr>
          <p:cNvSpPr>
            <a:spLocks noGrp="1"/>
          </p:cNvSpPr>
          <p:nvPr>
            <p:ph type="ftr" sz="quarter" idx="11"/>
          </p:nvPr>
        </p:nvSpPr>
        <p:spPr/>
        <p:txBody>
          <a:bodyPr/>
          <a:lstStyle/>
          <a:p>
            <a:endParaRPr lang="es-DO"/>
          </a:p>
        </p:txBody>
      </p:sp>
      <p:sp>
        <p:nvSpPr>
          <p:cNvPr id="4" name="Slide Number Placeholder 3">
            <a:extLst>
              <a:ext uri="{FF2B5EF4-FFF2-40B4-BE49-F238E27FC236}">
                <a16:creationId xmlns:a16="http://schemas.microsoft.com/office/drawing/2014/main" id="{2ED00CF3-E40E-459B-A80A-992275D7DB9E}"/>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3371929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24CB-0EA8-4B90-82BD-1B6F655F3F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Content Placeholder 2">
            <a:extLst>
              <a:ext uri="{FF2B5EF4-FFF2-40B4-BE49-F238E27FC236}">
                <a16:creationId xmlns:a16="http://schemas.microsoft.com/office/drawing/2014/main" id="{A4EA7AD2-9906-4ECC-9B21-4BABE8FBD6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Text Placeholder 3">
            <a:extLst>
              <a:ext uri="{FF2B5EF4-FFF2-40B4-BE49-F238E27FC236}">
                <a16:creationId xmlns:a16="http://schemas.microsoft.com/office/drawing/2014/main" id="{1CDD2B2D-9959-42E4-A2C0-00D9C6FF2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D0B71-C955-4248-9A4B-CC3B3633CE6E}"/>
              </a:ext>
            </a:extLst>
          </p:cNvPr>
          <p:cNvSpPr>
            <a:spLocks noGrp="1"/>
          </p:cNvSpPr>
          <p:nvPr>
            <p:ph type="dt" sz="half" idx="10"/>
          </p:nvPr>
        </p:nvSpPr>
        <p:spPr/>
        <p:txBody>
          <a:bodyPr/>
          <a:lstStyle/>
          <a:p>
            <a:fld id="{4A59ACFF-0042-4D48-BDA3-58D71C751DA2}" type="datetimeFigureOut">
              <a:rPr lang="es-DO" smtClean="0"/>
              <a:t>8/11/2022</a:t>
            </a:fld>
            <a:endParaRPr lang="es-DO"/>
          </a:p>
        </p:txBody>
      </p:sp>
      <p:sp>
        <p:nvSpPr>
          <p:cNvPr id="6" name="Footer Placeholder 5">
            <a:extLst>
              <a:ext uri="{FF2B5EF4-FFF2-40B4-BE49-F238E27FC236}">
                <a16:creationId xmlns:a16="http://schemas.microsoft.com/office/drawing/2014/main" id="{1AFB7BB5-9585-4712-9135-D2521517389A}"/>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5065304A-A3CB-46DC-A0C1-38B982505124}"/>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411161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CCC3-CD40-4C06-A839-2E45CD993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DO"/>
          </a:p>
        </p:txBody>
      </p:sp>
      <p:sp>
        <p:nvSpPr>
          <p:cNvPr id="3" name="Picture Placeholder 2">
            <a:extLst>
              <a:ext uri="{FF2B5EF4-FFF2-40B4-BE49-F238E27FC236}">
                <a16:creationId xmlns:a16="http://schemas.microsoft.com/office/drawing/2014/main" id="{2EE1E130-6676-4792-83EE-716ACDC6BA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DO"/>
          </a:p>
        </p:txBody>
      </p:sp>
      <p:sp>
        <p:nvSpPr>
          <p:cNvPr id="4" name="Text Placeholder 3">
            <a:extLst>
              <a:ext uri="{FF2B5EF4-FFF2-40B4-BE49-F238E27FC236}">
                <a16:creationId xmlns:a16="http://schemas.microsoft.com/office/drawing/2014/main" id="{7F931F95-2BE9-4981-82FD-4CB223967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2062C7-611B-4C2E-B32D-C8E582F5DDF4}"/>
              </a:ext>
            </a:extLst>
          </p:cNvPr>
          <p:cNvSpPr>
            <a:spLocks noGrp="1"/>
          </p:cNvSpPr>
          <p:nvPr>
            <p:ph type="dt" sz="half" idx="10"/>
          </p:nvPr>
        </p:nvSpPr>
        <p:spPr/>
        <p:txBody>
          <a:bodyPr/>
          <a:lstStyle/>
          <a:p>
            <a:fld id="{4A59ACFF-0042-4D48-BDA3-58D71C751DA2}" type="datetimeFigureOut">
              <a:rPr lang="es-DO" smtClean="0"/>
              <a:t>8/11/2022</a:t>
            </a:fld>
            <a:endParaRPr lang="es-DO"/>
          </a:p>
        </p:txBody>
      </p:sp>
      <p:sp>
        <p:nvSpPr>
          <p:cNvPr id="6" name="Footer Placeholder 5">
            <a:extLst>
              <a:ext uri="{FF2B5EF4-FFF2-40B4-BE49-F238E27FC236}">
                <a16:creationId xmlns:a16="http://schemas.microsoft.com/office/drawing/2014/main" id="{F3AD0F33-1A11-49D1-A628-4736FC153F24}"/>
              </a:ext>
            </a:extLst>
          </p:cNvPr>
          <p:cNvSpPr>
            <a:spLocks noGrp="1"/>
          </p:cNvSpPr>
          <p:nvPr>
            <p:ph type="ftr" sz="quarter" idx="11"/>
          </p:nvPr>
        </p:nvSpPr>
        <p:spPr/>
        <p:txBody>
          <a:bodyPr/>
          <a:lstStyle/>
          <a:p>
            <a:endParaRPr lang="es-DO"/>
          </a:p>
        </p:txBody>
      </p:sp>
      <p:sp>
        <p:nvSpPr>
          <p:cNvPr id="7" name="Slide Number Placeholder 6">
            <a:extLst>
              <a:ext uri="{FF2B5EF4-FFF2-40B4-BE49-F238E27FC236}">
                <a16:creationId xmlns:a16="http://schemas.microsoft.com/office/drawing/2014/main" id="{F4627E00-CCB6-4F3E-8CC9-34904FCB3011}"/>
              </a:ext>
            </a:extLst>
          </p:cNvPr>
          <p:cNvSpPr>
            <a:spLocks noGrp="1"/>
          </p:cNvSpPr>
          <p:nvPr>
            <p:ph type="sldNum" sz="quarter" idx="12"/>
          </p:nvPr>
        </p:nvSpPr>
        <p:spPr/>
        <p:txBody>
          <a:bodyPr/>
          <a:lstStyle/>
          <a:p>
            <a:fld id="{D661B6C5-5C26-4060-BA2B-42D810E147E9}" type="slidenum">
              <a:rPr lang="es-DO" smtClean="0"/>
              <a:t>‹Nº›</a:t>
            </a:fld>
            <a:endParaRPr lang="es-DO"/>
          </a:p>
        </p:txBody>
      </p:sp>
    </p:spTree>
    <p:extLst>
      <p:ext uri="{BB962C8B-B14F-4D97-AF65-F5344CB8AC3E}">
        <p14:creationId xmlns:p14="http://schemas.microsoft.com/office/powerpoint/2010/main" val="1363889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298C39-0D10-49D3-9409-751990B4BF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DO"/>
          </a:p>
        </p:txBody>
      </p:sp>
      <p:sp>
        <p:nvSpPr>
          <p:cNvPr id="3" name="Text Placeholder 2">
            <a:extLst>
              <a:ext uri="{FF2B5EF4-FFF2-40B4-BE49-F238E27FC236}">
                <a16:creationId xmlns:a16="http://schemas.microsoft.com/office/drawing/2014/main" id="{16067860-2883-4A0B-BCBB-01E2ECBBA4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DO"/>
          </a:p>
        </p:txBody>
      </p:sp>
      <p:sp>
        <p:nvSpPr>
          <p:cNvPr id="4" name="Date Placeholder 3">
            <a:extLst>
              <a:ext uri="{FF2B5EF4-FFF2-40B4-BE49-F238E27FC236}">
                <a16:creationId xmlns:a16="http://schemas.microsoft.com/office/drawing/2014/main" id="{CBA94F77-291C-4E21-ACFC-734BD8A0FB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59ACFF-0042-4D48-BDA3-58D71C751DA2}" type="datetimeFigureOut">
              <a:rPr lang="es-DO" smtClean="0"/>
              <a:t>8/11/2022</a:t>
            </a:fld>
            <a:endParaRPr lang="es-DO"/>
          </a:p>
        </p:txBody>
      </p:sp>
      <p:sp>
        <p:nvSpPr>
          <p:cNvPr id="5" name="Footer Placeholder 4">
            <a:extLst>
              <a:ext uri="{FF2B5EF4-FFF2-40B4-BE49-F238E27FC236}">
                <a16:creationId xmlns:a16="http://schemas.microsoft.com/office/drawing/2014/main" id="{786432FD-3D6B-4D63-AA4C-8E58EF5F8F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DO"/>
          </a:p>
        </p:txBody>
      </p:sp>
      <p:sp>
        <p:nvSpPr>
          <p:cNvPr id="6" name="Slide Number Placeholder 5">
            <a:extLst>
              <a:ext uri="{FF2B5EF4-FFF2-40B4-BE49-F238E27FC236}">
                <a16:creationId xmlns:a16="http://schemas.microsoft.com/office/drawing/2014/main" id="{6728DDE6-CE1E-4C9F-A936-0620953563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1B6C5-5C26-4060-BA2B-42D810E147E9}" type="slidenum">
              <a:rPr lang="es-DO" smtClean="0"/>
              <a:t>‹Nº›</a:t>
            </a:fld>
            <a:endParaRPr lang="es-DO"/>
          </a:p>
        </p:txBody>
      </p:sp>
    </p:spTree>
    <p:extLst>
      <p:ext uri="{BB962C8B-B14F-4D97-AF65-F5344CB8AC3E}">
        <p14:creationId xmlns:p14="http://schemas.microsoft.com/office/powerpoint/2010/main" val="3958592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m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7.xml"/><Relationship Id="rId5" Type="http://schemas.openxmlformats.org/officeDocument/2006/relationships/hyperlink" Target="https://icon-icons.com/icon/login-gov/146024" TargetMode="External"/><Relationship Id="rId4" Type="http://schemas.openxmlformats.org/officeDocument/2006/relationships/hyperlink" Target="https://flatuicolors.com/palette/g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tmp"/><Relationship Id="rId1" Type="http://schemas.openxmlformats.org/officeDocument/2006/relationships/slideLayout" Target="../slideLayouts/slideLayout7.xml"/><Relationship Id="rId5" Type="http://schemas.openxmlformats.org/officeDocument/2006/relationships/image" Target="../media/image41.tmp"/><Relationship Id="rId4" Type="http://schemas.openxmlformats.org/officeDocument/2006/relationships/image" Target="../media/image40.tmp"/></Relationships>
</file>

<file path=ppt/slides/_rels/slide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s-es/dotnet/api/xamarin.forms.contentpage" TargetMode="External"/><Relationship Id="rId2" Type="http://schemas.openxmlformats.org/officeDocument/2006/relationships/hyperlink" Target="https://docs.microsoft.com/es-es/dotnet/api/xamarin.forms.contentview"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s-es/dotnet/api/xamarin.forms.stacklayout?view=xamarin-forms" TargetMode="Externa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docs.microsoft.com/en-us/xamarin/get-started/tutorials/?WT.mc_id=docs-forums-xamari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87"/>
        <p:cNvGrpSpPr/>
        <p:nvPr/>
      </p:nvGrpSpPr>
      <p:grpSpPr>
        <a:xfrm>
          <a:off x="0" y="0"/>
          <a:ext cx="0" cy="0"/>
          <a:chOff x="0" y="0"/>
          <a:chExt cx="0" cy="0"/>
        </a:xfrm>
      </p:grpSpPr>
      <p:sp>
        <p:nvSpPr>
          <p:cNvPr id="88" name="Google Shape;88;p13"/>
          <p:cNvSpPr txBox="1"/>
          <p:nvPr/>
        </p:nvSpPr>
        <p:spPr>
          <a:xfrm>
            <a:off x="145169" y="4279999"/>
            <a:ext cx="11776104"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DO" sz="6000" b="1" i="0" u="none" strike="noStrike" cap="none" dirty="0">
                <a:solidFill>
                  <a:schemeClr val="lt1"/>
                </a:solidFill>
                <a:latin typeface="Calibri"/>
                <a:ea typeface="Calibri"/>
                <a:cs typeface="Calibri"/>
                <a:sym typeface="Calibri"/>
              </a:rPr>
              <a:t>CREACION DE LOGIN BASICO CON XAMARIN, XAML Y C#</a:t>
            </a:r>
            <a:endParaRPr dirty="0"/>
          </a:p>
        </p:txBody>
      </p:sp>
      <p:sp>
        <p:nvSpPr>
          <p:cNvPr id="89" name="Google Shape;89;p13"/>
          <p:cNvSpPr/>
          <p:nvPr/>
        </p:nvSpPr>
        <p:spPr>
          <a:xfrm>
            <a:off x="2656" y="-391"/>
            <a:ext cx="12192000" cy="3640975"/>
          </a:xfrm>
          <a:prstGeom prst="rect">
            <a:avLst/>
          </a:prstGeom>
          <a:solidFill>
            <a:srgbClr val="F1F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3"/>
          <p:cNvSpPr txBox="1"/>
          <p:nvPr/>
        </p:nvSpPr>
        <p:spPr>
          <a:xfrm>
            <a:off x="2241472" y="584563"/>
            <a:ext cx="7709055" cy="18620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DO" sz="11500" b="1" i="0" u="none" strike="noStrike" cap="none" dirty="0">
                <a:solidFill>
                  <a:srgbClr val="3498DB"/>
                </a:solidFill>
                <a:latin typeface="Calibri"/>
                <a:ea typeface="Calibri"/>
                <a:cs typeface="Calibri"/>
                <a:sym typeface="Calibri"/>
              </a:rPr>
              <a:t>XAMARIN</a:t>
            </a:r>
            <a:endParaRPr sz="11500" b="1" i="0" u="none" strike="noStrike" cap="none" dirty="0">
              <a:solidFill>
                <a:srgbClr val="3498DB"/>
              </a:solidFill>
              <a:latin typeface="Calibri"/>
              <a:ea typeface="Calibri"/>
              <a:cs typeface="Calibri"/>
              <a:sym typeface="Calibri"/>
            </a:endParaRPr>
          </a:p>
        </p:txBody>
      </p:sp>
      <p:pic>
        <p:nvPicPr>
          <p:cNvPr id="91" name="Google Shape;91;p13" descr="A person in a suit&#10;&#10;Description automatically generated with medium confidence"/>
          <p:cNvPicPr preferRelativeResize="0"/>
          <p:nvPr/>
        </p:nvPicPr>
        <p:blipFill rotWithShape="1">
          <a:blip r:embed="rId3">
            <a:alphaModFix/>
          </a:blip>
          <a:srcRect/>
          <a:stretch/>
        </p:blipFill>
        <p:spPr>
          <a:xfrm>
            <a:off x="5008819" y="2237805"/>
            <a:ext cx="2048804" cy="2042194"/>
          </a:xfrm>
          <a:prstGeom prst="flowChartConnector">
            <a:avLst/>
          </a:prstGeom>
          <a:solidFill>
            <a:srgbClr val="F1F0F0"/>
          </a:solidFill>
          <a:ln w="76200" cap="flat" cmpd="sng">
            <a:solidFill>
              <a:srgbClr val="00B0F0"/>
            </a:solidFill>
            <a:prstDash val="solid"/>
            <a:round/>
            <a:headEnd type="none" w="sm" len="sm"/>
            <a:tailEnd type="none" w="sm" len="sm"/>
          </a:ln>
        </p:spPr>
      </p:pic>
      <p:pic>
        <p:nvPicPr>
          <p:cNvPr id="1026" name="Picture 2" descr="Xamarin · GitHub">
            <a:extLst>
              <a:ext uri="{FF2B5EF4-FFF2-40B4-BE49-F238E27FC236}">
                <a16:creationId xmlns:a16="http://schemas.microsoft.com/office/drawing/2014/main" id="{B8606BD8-E4D4-4983-9D5E-57F6DBC8E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10" y="267727"/>
            <a:ext cx="2846567" cy="28465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application&#10;&#10;Description automatically generated">
            <a:extLst>
              <a:ext uri="{FF2B5EF4-FFF2-40B4-BE49-F238E27FC236}">
                <a16:creationId xmlns:a16="http://schemas.microsoft.com/office/drawing/2014/main" id="{2FC20BBD-8EC9-64B3-2F6D-5955E8C6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6047" y="756419"/>
            <a:ext cx="1135031" cy="26725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EFE22-5BFC-4105-A56F-578CE1144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50" y="351517"/>
            <a:ext cx="9678751" cy="6506483"/>
          </a:xfrm>
          <a:prstGeom prst="rect">
            <a:avLst/>
          </a:prstGeom>
        </p:spPr>
      </p:pic>
      <p:sp>
        <p:nvSpPr>
          <p:cNvPr id="4" name="Rectangle: Rounded Corners 3">
            <a:extLst>
              <a:ext uri="{FF2B5EF4-FFF2-40B4-BE49-F238E27FC236}">
                <a16:creationId xmlns:a16="http://schemas.microsoft.com/office/drawing/2014/main" id="{0F1541C6-2704-4ECB-9E9B-2E8B1F94686D}"/>
              </a:ext>
            </a:extLst>
          </p:cNvPr>
          <p:cNvSpPr/>
          <p:nvPr/>
        </p:nvSpPr>
        <p:spPr>
          <a:xfrm>
            <a:off x="6096000" y="4728754"/>
            <a:ext cx="3492137" cy="8098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967496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728206A-7D67-47DB-A311-7AE88CE7A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013" y="480968"/>
            <a:ext cx="8445561" cy="5619388"/>
          </a:xfrm>
          <a:prstGeom prst="rect">
            <a:avLst/>
          </a:prstGeom>
        </p:spPr>
      </p:pic>
      <p:sp>
        <p:nvSpPr>
          <p:cNvPr id="4" name="Rectangle: Rounded Corners 3">
            <a:extLst>
              <a:ext uri="{FF2B5EF4-FFF2-40B4-BE49-F238E27FC236}">
                <a16:creationId xmlns:a16="http://schemas.microsoft.com/office/drawing/2014/main" id="{61D4247B-2213-4AE1-AA27-6A623F2085C1}"/>
              </a:ext>
            </a:extLst>
          </p:cNvPr>
          <p:cNvSpPr/>
          <p:nvPr/>
        </p:nvSpPr>
        <p:spPr>
          <a:xfrm>
            <a:off x="4950823" y="1593669"/>
            <a:ext cx="4585063" cy="10058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Rounded Corners 4">
            <a:extLst>
              <a:ext uri="{FF2B5EF4-FFF2-40B4-BE49-F238E27FC236}">
                <a16:creationId xmlns:a16="http://schemas.microsoft.com/office/drawing/2014/main" id="{27F23252-FDAC-4C81-99EA-4351BDA248A5}"/>
              </a:ext>
            </a:extLst>
          </p:cNvPr>
          <p:cNvSpPr/>
          <p:nvPr/>
        </p:nvSpPr>
        <p:spPr>
          <a:xfrm>
            <a:off x="8725990" y="5394960"/>
            <a:ext cx="914399" cy="404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399743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D6DF6FBB-5A56-475E-BFCB-F8322673F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519" y="204337"/>
            <a:ext cx="9754961" cy="6449325"/>
          </a:xfrm>
          <a:prstGeom prst="rect">
            <a:avLst/>
          </a:prstGeom>
        </p:spPr>
      </p:pic>
      <p:sp>
        <p:nvSpPr>
          <p:cNvPr id="4" name="Rectangle: Rounded Corners 3">
            <a:extLst>
              <a:ext uri="{FF2B5EF4-FFF2-40B4-BE49-F238E27FC236}">
                <a16:creationId xmlns:a16="http://schemas.microsoft.com/office/drawing/2014/main" id="{DCBDEEE3-CBE2-4348-85C1-7A61AEBEE160}"/>
              </a:ext>
            </a:extLst>
          </p:cNvPr>
          <p:cNvSpPr/>
          <p:nvPr/>
        </p:nvSpPr>
        <p:spPr>
          <a:xfrm>
            <a:off x="1510936" y="1567543"/>
            <a:ext cx="5686698" cy="7350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Rounded Corners 4">
            <a:extLst>
              <a:ext uri="{FF2B5EF4-FFF2-40B4-BE49-F238E27FC236}">
                <a16:creationId xmlns:a16="http://schemas.microsoft.com/office/drawing/2014/main" id="{B7A9FFB5-B501-4FBE-B83A-F6136B21A796}"/>
              </a:ext>
            </a:extLst>
          </p:cNvPr>
          <p:cNvSpPr/>
          <p:nvPr/>
        </p:nvSpPr>
        <p:spPr>
          <a:xfrm>
            <a:off x="9666516" y="5916288"/>
            <a:ext cx="914399" cy="404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4214381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6A3CCFC5-DEE1-4B22-BEED-46FB402D0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282" y="194811"/>
            <a:ext cx="9745435" cy="6468378"/>
          </a:xfrm>
          <a:prstGeom prst="rect">
            <a:avLst/>
          </a:prstGeom>
        </p:spPr>
      </p:pic>
      <p:sp>
        <p:nvSpPr>
          <p:cNvPr id="4" name="Rectangle: Rounded Corners 3">
            <a:extLst>
              <a:ext uri="{FF2B5EF4-FFF2-40B4-BE49-F238E27FC236}">
                <a16:creationId xmlns:a16="http://schemas.microsoft.com/office/drawing/2014/main" id="{9C182794-DC62-40F2-9825-AF1BD748C102}"/>
              </a:ext>
            </a:extLst>
          </p:cNvPr>
          <p:cNvSpPr/>
          <p:nvPr/>
        </p:nvSpPr>
        <p:spPr>
          <a:xfrm>
            <a:off x="2634342" y="3174274"/>
            <a:ext cx="5177247" cy="6923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Rounded Corners 4">
            <a:extLst>
              <a:ext uri="{FF2B5EF4-FFF2-40B4-BE49-F238E27FC236}">
                <a16:creationId xmlns:a16="http://schemas.microsoft.com/office/drawing/2014/main" id="{94DE91EE-975A-4E5B-8776-5878BA381CDF}"/>
              </a:ext>
            </a:extLst>
          </p:cNvPr>
          <p:cNvSpPr/>
          <p:nvPr/>
        </p:nvSpPr>
        <p:spPr>
          <a:xfrm>
            <a:off x="8621487" y="5590904"/>
            <a:ext cx="966650" cy="404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2117132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AAADC78-4CF0-4C56-B947-24135F05D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072" y="232916"/>
            <a:ext cx="9535856" cy="6392167"/>
          </a:xfrm>
          <a:prstGeom prst="rect">
            <a:avLst/>
          </a:prstGeom>
        </p:spPr>
      </p:pic>
    </p:spTree>
    <p:extLst>
      <p:ext uri="{BB962C8B-B14F-4D97-AF65-F5344CB8AC3E}">
        <p14:creationId xmlns:p14="http://schemas.microsoft.com/office/powerpoint/2010/main" val="938932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ord&#10;&#10;Description automatically generated">
            <a:extLst>
              <a:ext uri="{FF2B5EF4-FFF2-40B4-BE49-F238E27FC236}">
                <a16:creationId xmlns:a16="http://schemas.microsoft.com/office/drawing/2014/main" id="{0EE288E3-0746-47B4-AD44-962D775A6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p:spPr>
      </p:pic>
      <p:sp>
        <p:nvSpPr>
          <p:cNvPr id="2" name="TextBox 1">
            <a:extLst>
              <a:ext uri="{FF2B5EF4-FFF2-40B4-BE49-F238E27FC236}">
                <a16:creationId xmlns:a16="http://schemas.microsoft.com/office/drawing/2014/main" id="{F9145F2F-F726-4FF6-BF88-069DD875C339}"/>
              </a:ext>
            </a:extLst>
          </p:cNvPr>
          <p:cNvSpPr txBox="1"/>
          <p:nvPr/>
        </p:nvSpPr>
        <p:spPr>
          <a:xfrm>
            <a:off x="1927274" y="1772529"/>
            <a:ext cx="7526215" cy="3416320"/>
          </a:xfrm>
          <a:prstGeom prst="rect">
            <a:avLst/>
          </a:prstGeom>
          <a:noFill/>
        </p:spPr>
        <p:txBody>
          <a:bodyPr wrap="square" rtlCol="0">
            <a:spAutoFit/>
          </a:bodyPr>
          <a:lstStyle/>
          <a:p>
            <a:pPr algn="ctr"/>
            <a:r>
              <a:rPr lang="en-US" sz="3600" dirty="0">
                <a:solidFill>
                  <a:schemeClr val="bg1"/>
                </a:solidFill>
              </a:rPr>
              <a:t>Esperamos que termine de carga todas las dependencias y las librias necesarias, y vamos a nuestro proyecto Principal MainPage.xaml, y le damos doble click, y alli vamos a </a:t>
            </a:r>
            <a:r>
              <a:rPr lang="en-US" sz="3600" dirty="0" err="1">
                <a:solidFill>
                  <a:schemeClr val="bg1"/>
                </a:solidFill>
              </a:rPr>
              <a:t>copiar</a:t>
            </a:r>
            <a:r>
              <a:rPr lang="en-US" sz="3600" dirty="0">
                <a:solidFill>
                  <a:schemeClr val="bg1"/>
                </a:solidFill>
              </a:rPr>
              <a:t> nuestro codigo.</a:t>
            </a:r>
            <a:endParaRPr lang="es-DO" sz="3600" dirty="0">
              <a:solidFill>
                <a:schemeClr val="bg1"/>
              </a:solidFill>
            </a:endParaRPr>
          </a:p>
        </p:txBody>
      </p:sp>
    </p:spTree>
    <p:extLst>
      <p:ext uri="{BB962C8B-B14F-4D97-AF65-F5344CB8AC3E}">
        <p14:creationId xmlns:p14="http://schemas.microsoft.com/office/powerpoint/2010/main" val="1747976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C241D2-0491-405B-AEB3-CFF466C4BA47}"/>
              </a:ext>
            </a:extLst>
          </p:cNvPr>
          <p:cNvSpPr txBox="1"/>
          <p:nvPr/>
        </p:nvSpPr>
        <p:spPr>
          <a:xfrm>
            <a:off x="326571" y="326571"/>
            <a:ext cx="11430000" cy="1569660"/>
          </a:xfrm>
          <a:prstGeom prst="rect">
            <a:avLst/>
          </a:prstGeom>
          <a:noFill/>
        </p:spPr>
        <p:txBody>
          <a:bodyPr wrap="square" rtlCol="0">
            <a:spAutoFit/>
          </a:bodyPr>
          <a:lstStyle/>
          <a:p>
            <a:pPr algn="just"/>
            <a:r>
              <a:rPr lang="en-US" sz="2400" dirty="0"/>
              <a:t>Vamos a buscar un recurso imagen en la pagina de iconos para nuestra aplicacion y la guardamos en la carpeta de recursos en el proyecto de android, y Tambien abrimos nuestra pagina de paleta de colores para tenerla y poder usar algunos colores para nuestro diseño.</a:t>
            </a:r>
            <a:endParaRPr lang="es-DO" sz="2400" dirty="0"/>
          </a:p>
        </p:txBody>
      </p:sp>
      <p:pic>
        <p:nvPicPr>
          <p:cNvPr id="4" name="Picture 3">
            <a:extLst>
              <a:ext uri="{FF2B5EF4-FFF2-40B4-BE49-F238E27FC236}">
                <a16:creationId xmlns:a16="http://schemas.microsoft.com/office/drawing/2014/main" id="{32368314-6B18-43CE-8056-E096FFA7E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9" y="1895956"/>
            <a:ext cx="6178121" cy="4428210"/>
          </a:xfrm>
          <a:prstGeom prst="rect">
            <a:avLst/>
          </a:prstGeom>
        </p:spPr>
      </p:pic>
      <p:pic>
        <p:nvPicPr>
          <p:cNvPr id="6" name="Picture 5">
            <a:extLst>
              <a:ext uri="{FF2B5EF4-FFF2-40B4-BE49-F238E27FC236}">
                <a16:creationId xmlns:a16="http://schemas.microsoft.com/office/drawing/2014/main" id="{186C07E1-7322-485F-8D62-C251D581B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912" y="2756261"/>
            <a:ext cx="5003334" cy="2542135"/>
          </a:xfrm>
          <a:prstGeom prst="rect">
            <a:avLst/>
          </a:prstGeom>
        </p:spPr>
      </p:pic>
      <p:sp>
        <p:nvSpPr>
          <p:cNvPr id="8" name="TextBox 7">
            <a:extLst>
              <a:ext uri="{FF2B5EF4-FFF2-40B4-BE49-F238E27FC236}">
                <a16:creationId xmlns:a16="http://schemas.microsoft.com/office/drawing/2014/main" id="{999BA47D-E905-4D61-9BEB-4B0C8C5C535F}"/>
              </a:ext>
            </a:extLst>
          </p:cNvPr>
          <p:cNvSpPr txBox="1"/>
          <p:nvPr/>
        </p:nvSpPr>
        <p:spPr>
          <a:xfrm>
            <a:off x="7854043" y="5621774"/>
            <a:ext cx="3706586" cy="369332"/>
          </a:xfrm>
          <a:prstGeom prst="rect">
            <a:avLst/>
          </a:prstGeom>
          <a:noFill/>
        </p:spPr>
        <p:txBody>
          <a:bodyPr wrap="square">
            <a:spAutoFit/>
          </a:bodyPr>
          <a:lstStyle/>
          <a:p>
            <a:r>
              <a:rPr lang="es-DO" dirty="0">
                <a:hlinkClick r:id="rId4"/>
              </a:rPr>
              <a:t>https://flatuicolors.com/palette/gb</a:t>
            </a:r>
            <a:endParaRPr lang="es-DO" dirty="0"/>
          </a:p>
        </p:txBody>
      </p:sp>
      <p:sp>
        <p:nvSpPr>
          <p:cNvPr id="10" name="TextBox 9">
            <a:extLst>
              <a:ext uri="{FF2B5EF4-FFF2-40B4-BE49-F238E27FC236}">
                <a16:creationId xmlns:a16="http://schemas.microsoft.com/office/drawing/2014/main" id="{9E0FC585-6E41-4A29-8D47-2573B689CF0C}"/>
              </a:ext>
            </a:extLst>
          </p:cNvPr>
          <p:cNvSpPr txBox="1"/>
          <p:nvPr/>
        </p:nvSpPr>
        <p:spPr>
          <a:xfrm>
            <a:off x="1009106" y="6324166"/>
            <a:ext cx="4790802" cy="369332"/>
          </a:xfrm>
          <a:prstGeom prst="rect">
            <a:avLst/>
          </a:prstGeom>
          <a:noFill/>
        </p:spPr>
        <p:txBody>
          <a:bodyPr wrap="square">
            <a:spAutoFit/>
          </a:bodyPr>
          <a:lstStyle/>
          <a:p>
            <a:r>
              <a:rPr lang="es-DO" dirty="0">
                <a:hlinkClick r:id="rId5"/>
              </a:rPr>
              <a:t>https://icon-icons.com/icon/login-gov/146024</a:t>
            </a:r>
            <a:endParaRPr lang="es-DO" dirty="0"/>
          </a:p>
        </p:txBody>
      </p:sp>
    </p:spTree>
    <p:extLst>
      <p:ext uri="{BB962C8B-B14F-4D97-AF65-F5344CB8AC3E}">
        <p14:creationId xmlns:p14="http://schemas.microsoft.com/office/powerpoint/2010/main" val="1294691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989B05-6BBF-416A-B553-09BB9B6C7592}"/>
              </a:ext>
            </a:extLst>
          </p:cNvPr>
          <p:cNvSpPr txBox="1"/>
          <p:nvPr/>
        </p:nvSpPr>
        <p:spPr>
          <a:xfrm>
            <a:off x="4598125" y="2209804"/>
            <a:ext cx="7302137" cy="2246769"/>
          </a:xfrm>
          <a:prstGeom prst="rect">
            <a:avLst/>
          </a:prstGeom>
          <a:noFill/>
        </p:spPr>
        <p:txBody>
          <a:bodyPr wrap="square" rtlCol="0">
            <a:spAutoFit/>
          </a:bodyPr>
          <a:lstStyle/>
          <a:p>
            <a:pPr algn="ctr"/>
            <a:r>
              <a:rPr lang="en-US" sz="2800" dirty="0"/>
              <a:t>Ya sabemos como guardar los recursos como imagenes dentro de nuestro proyecto, tenemos 2 opciones basica, </a:t>
            </a:r>
            <a:r>
              <a:rPr lang="en-US" sz="2800" dirty="0" err="1"/>
              <a:t>copiar</a:t>
            </a:r>
            <a:r>
              <a:rPr lang="en-US" sz="2800" dirty="0"/>
              <a:t> y pegar,  agregar elemento existente o usar image source con una url del portal si la deseamos.</a:t>
            </a:r>
            <a:endParaRPr lang="es-DO" sz="2800" dirty="0"/>
          </a:p>
        </p:txBody>
      </p:sp>
      <p:pic>
        <p:nvPicPr>
          <p:cNvPr id="6" name="Picture 5" descr="Graphical user interface, application&#10;&#10;Description automatically generated">
            <a:extLst>
              <a:ext uri="{FF2B5EF4-FFF2-40B4-BE49-F238E27FC236}">
                <a16:creationId xmlns:a16="http://schemas.microsoft.com/office/drawing/2014/main" id="{825B9CE6-50A6-4FF7-87A1-71742A3EE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07" y="132341"/>
            <a:ext cx="2715004" cy="6401693"/>
          </a:xfrm>
          <a:prstGeom prst="rect">
            <a:avLst/>
          </a:prstGeom>
        </p:spPr>
      </p:pic>
      <p:sp>
        <p:nvSpPr>
          <p:cNvPr id="7" name="Rectangle: Rounded Corners 6">
            <a:extLst>
              <a:ext uri="{FF2B5EF4-FFF2-40B4-BE49-F238E27FC236}">
                <a16:creationId xmlns:a16="http://schemas.microsoft.com/office/drawing/2014/main" id="{ABAB527C-0BCF-4140-B8DD-192E887DC425}"/>
              </a:ext>
            </a:extLst>
          </p:cNvPr>
          <p:cNvSpPr/>
          <p:nvPr/>
        </p:nvSpPr>
        <p:spPr>
          <a:xfrm>
            <a:off x="1201783" y="3971109"/>
            <a:ext cx="1724297" cy="9666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3" name="Straight Arrow Connector 2">
            <a:extLst>
              <a:ext uri="{FF2B5EF4-FFF2-40B4-BE49-F238E27FC236}">
                <a16:creationId xmlns:a16="http://schemas.microsoft.com/office/drawing/2014/main" id="{0F68B43E-1CA5-4237-BFF4-DCB043468A61}"/>
              </a:ext>
            </a:extLst>
          </p:cNvPr>
          <p:cNvCxnSpPr>
            <a:endCxn id="7" idx="3"/>
          </p:cNvCxnSpPr>
          <p:nvPr/>
        </p:nvCxnSpPr>
        <p:spPr>
          <a:xfrm flipH="1">
            <a:off x="2926080" y="3158836"/>
            <a:ext cx="1672045" cy="12955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41350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654A6-A528-484C-BA80-423EDE403FCB}"/>
              </a:ext>
            </a:extLst>
          </p:cNvPr>
          <p:cNvPicPr>
            <a:picLocks noChangeAspect="1"/>
          </p:cNvPicPr>
          <p:nvPr/>
        </p:nvPicPr>
        <p:blipFill>
          <a:blip r:embed="rId2"/>
          <a:stretch>
            <a:fillRect/>
          </a:stretch>
        </p:blipFill>
        <p:spPr>
          <a:xfrm>
            <a:off x="485274" y="1336733"/>
            <a:ext cx="4679332" cy="5007094"/>
          </a:xfrm>
          <a:prstGeom prst="rect">
            <a:avLst/>
          </a:prstGeom>
        </p:spPr>
      </p:pic>
      <p:pic>
        <p:nvPicPr>
          <p:cNvPr id="5" name="Picture 4">
            <a:extLst>
              <a:ext uri="{FF2B5EF4-FFF2-40B4-BE49-F238E27FC236}">
                <a16:creationId xmlns:a16="http://schemas.microsoft.com/office/drawing/2014/main" id="{51EF963D-2977-4DF6-A985-4A0BE277201A}"/>
              </a:ext>
            </a:extLst>
          </p:cNvPr>
          <p:cNvPicPr>
            <a:picLocks noChangeAspect="1"/>
          </p:cNvPicPr>
          <p:nvPr/>
        </p:nvPicPr>
        <p:blipFill>
          <a:blip r:embed="rId3"/>
          <a:stretch>
            <a:fillRect/>
          </a:stretch>
        </p:blipFill>
        <p:spPr>
          <a:xfrm>
            <a:off x="5674518" y="1621755"/>
            <a:ext cx="6393972" cy="4437050"/>
          </a:xfrm>
          <a:prstGeom prst="rect">
            <a:avLst/>
          </a:prstGeom>
        </p:spPr>
      </p:pic>
      <p:sp>
        <p:nvSpPr>
          <p:cNvPr id="6" name="TextBox 5">
            <a:extLst>
              <a:ext uri="{FF2B5EF4-FFF2-40B4-BE49-F238E27FC236}">
                <a16:creationId xmlns:a16="http://schemas.microsoft.com/office/drawing/2014/main" id="{8FDB2ABC-D0DB-46A7-81A9-B02C7FF457F2}"/>
              </a:ext>
            </a:extLst>
          </p:cNvPr>
          <p:cNvSpPr txBox="1"/>
          <p:nvPr/>
        </p:nvSpPr>
        <p:spPr>
          <a:xfrm>
            <a:off x="313508" y="326571"/>
            <a:ext cx="11637415" cy="923330"/>
          </a:xfrm>
          <a:prstGeom prst="rect">
            <a:avLst/>
          </a:prstGeom>
          <a:noFill/>
        </p:spPr>
        <p:txBody>
          <a:bodyPr wrap="square" rtlCol="0">
            <a:spAutoFit/>
          </a:bodyPr>
          <a:lstStyle/>
          <a:p>
            <a:pPr algn="just"/>
            <a:r>
              <a:rPr lang="en-US" dirty="0"/>
              <a:t>Vamos a crear una nueva pagina </a:t>
            </a:r>
            <a:r>
              <a:rPr lang="en-US" b="1" dirty="0"/>
              <a:t>ContentPage</a:t>
            </a:r>
            <a:r>
              <a:rPr lang="en-US" dirty="0"/>
              <a:t>, a este le podremos Principal, nos vamos a nuestro proyecto compartido, le damos click derecho, add, nuevo elemento, y Elegimos ContentPage, le asignamos de Nombre </a:t>
            </a:r>
            <a:r>
              <a:rPr lang="en-US" b="1" dirty="0"/>
              <a:t>Principal.xaml</a:t>
            </a:r>
            <a:r>
              <a:rPr lang="en-US" dirty="0"/>
              <a:t> y le damos add.</a:t>
            </a:r>
            <a:endParaRPr lang="es-DO" dirty="0"/>
          </a:p>
        </p:txBody>
      </p:sp>
    </p:spTree>
    <p:extLst>
      <p:ext uri="{BB962C8B-B14F-4D97-AF65-F5344CB8AC3E}">
        <p14:creationId xmlns:p14="http://schemas.microsoft.com/office/powerpoint/2010/main" val="1696664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E763F-4BC8-4C78-B0FB-4205781D2CC1}"/>
              </a:ext>
            </a:extLst>
          </p:cNvPr>
          <p:cNvPicPr>
            <a:picLocks noChangeAspect="1"/>
          </p:cNvPicPr>
          <p:nvPr/>
        </p:nvPicPr>
        <p:blipFill>
          <a:blip r:embed="rId2"/>
          <a:stretch>
            <a:fillRect/>
          </a:stretch>
        </p:blipFill>
        <p:spPr>
          <a:xfrm>
            <a:off x="305384" y="1183895"/>
            <a:ext cx="4691107" cy="5060150"/>
          </a:xfrm>
          <a:prstGeom prst="rect">
            <a:avLst/>
          </a:prstGeom>
        </p:spPr>
      </p:pic>
      <p:pic>
        <p:nvPicPr>
          <p:cNvPr id="5" name="Picture 4">
            <a:extLst>
              <a:ext uri="{FF2B5EF4-FFF2-40B4-BE49-F238E27FC236}">
                <a16:creationId xmlns:a16="http://schemas.microsoft.com/office/drawing/2014/main" id="{1AA8E0DA-D67F-458E-BC32-08A6219D5586}"/>
              </a:ext>
            </a:extLst>
          </p:cNvPr>
          <p:cNvPicPr>
            <a:picLocks noChangeAspect="1"/>
          </p:cNvPicPr>
          <p:nvPr/>
        </p:nvPicPr>
        <p:blipFill>
          <a:blip r:embed="rId3"/>
          <a:stretch>
            <a:fillRect/>
          </a:stretch>
        </p:blipFill>
        <p:spPr>
          <a:xfrm>
            <a:off x="5360875" y="1553476"/>
            <a:ext cx="6525741" cy="4528490"/>
          </a:xfrm>
          <a:prstGeom prst="rect">
            <a:avLst/>
          </a:prstGeom>
        </p:spPr>
      </p:pic>
      <p:sp>
        <p:nvSpPr>
          <p:cNvPr id="8" name="TextBox 7">
            <a:extLst>
              <a:ext uri="{FF2B5EF4-FFF2-40B4-BE49-F238E27FC236}">
                <a16:creationId xmlns:a16="http://schemas.microsoft.com/office/drawing/2014/main" id="{53FD6FC5-EFAC-425D-AE17-D1D351219165}"/>
              </a:ext>
            </a:extLst>
          </p:cNvPr>
          <p:cNvSpPr txBox="1"/>
          <p:nvPr/>
        </p:nvSpPr>
        <p:spPr>
          <a:xfrm>
            <a:off x="313508" y="326571"/>
            <a:ext cx="11637415" cy="923330"/>
          </a:xfrm>
          <a:prstGeom prst="rect">
            <a:avLst/>
          </a:prstGeom>
          <a:noFill/>
        </p:spPr>
        <p:txBody>
          <a:bodyPr wrap="square" rtlCol="0">
            <a:spAutoFit/>
          </a:bodyPr>
          <a:lstStyle/>
          <a:p>
            <a:pPr algn="just"/>
            <a:r>
              <a:rPr lang="en-US" dirty="0"/>
              <a:t>Vamos a crear una nueva pagina </a:t>
            </a:r>
            <a:r>
              <a:rPr lang="en-US" b="1" dirty="0"/>
              <a:t>ContentPage,</a:t>
            </a:r>
            <a:r>
              <a:rPr lang="en-US" dirty="0"/>
              <a:t> a este le podremos Sistema, nos vamos a nuestro proyecto compartido, le damos click derecho, add, nuevo elemento, y Elegimos ContentPage, le asignamos de Nombre </a:t>
            </a:r>
            <a:r>
              <a:rPr lang="en-US" b="1" dirty="0"/>
              <a:t>Sistema.xaml </a:t>
            </a:r>
            <a:r>
              <a:rPr lang="en-US" dirty="0"/>
              <a:t>y le damos add.</a:t>
            </a:r>
            <a:endParaRPr lang="es-DO" dirty="0"/>
          </a:p>
        </p:txBody>
      </p:sp>
    </p:spTree>
    <p:extLst>
      <p:ext uri="{BB962C8B-B14F-4D97-AF65-F5344CB8AC3E}">
        <p14:creationId xmlns:p14="http://schemas.microsoft.com/office/powerpoint/2010/main" val="346669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8191345"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a:t>
            </a:r>
          </a:p>
        </p:txBody>
      </p:sp>
      <p:sp>
        <p:nvSpPr>
          <p:cNvPr id="5" name="Rectángulo 4"/>
          <p:cNvSpPr/>
          <p:nvPr/>
        </p:nvSpPr>
        <p:spPr>
          <a:xfrm>
            <a:off x="560174" y="2454527"/>
            <a:ext cx="11236410" cy="3539430"/>
          </a:xfrm>
          <a:prstGeom prst="rect">
            <a:avLst/>
          </a:prstGeom>
        </p:spPr>
        <p:txBody>
          <a:bodyPr wrap="square">
            <a:spAutoFit/>
          </a:bodyPr>
          <a:lstStyle/>
          <a:p>
            <a:pPr algn="just"/>
            <a:r>
              <a:rPr lang="es-ES" sz="2800" b="0" i="0" dirty="0">
                <a:solidFill>
                  <a:srgbClr val="273B47"/>
                </a:solidFill>
                <a:effectLst/>
                <a:latin typeface="Lato"/>
              </a:rPr>
              <a:t>Xamarin.Forms cuenta con una gran cantidad de controles predefinidos que podemos utilizar para crear las interfaces de usuario de nuestras aplicaciones.</a:t>
            </a:r>
          </a:p>
          <a:p>
            <a:pPr algn="just"/>
            <a:endParaRPr lang="es-ES" sz="2800" b="0" i="0" dirty="0">
              <a:solidFill>
                <a:srgbClr val="273B47"/>
              </a:solidFill>
              <a:effectLst/>
              <a:latin typeface="Lato"/>
            </a:endParaRPr>
          </a:p>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screenshot, computer, computer&#10;&#10;Description automatically generated">
            <a:extLst>
              <a:ext uri="{FF2B5EF4-FFF2-40B4-BE49-F238E27FC236}">
                <a16:creationId xmlns:a16="http://schemas.microsoft.com/office/drawing/2014/main" id="{4F5BF205-E227-4F9D-B446-B9C43FDD6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
            <a:ext cx="12192000" cy="6855220"/>
          </a:xfrm>
          <a:prstGeom prst="rect">
            <a:avLst/>
          </a:prstGeom>
        </p:spPr>
      </p:pic>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Rounded Corners 3">
            <a:extLst>
              <a:ext uri="{FF2B5EF4-FFF2-40B4-BE49-F238E27FC236}">
                <a16:creationId xmlns:a16="http://schemas.microsoft.com/office/drawing/2014/main" id="{7EBA8655-080A-4A4C-9994-387B3C74B899}"/>
              </a:ext>
            </a:extLst>
          </p:cNvPr>
          <p:cNvSpPr/>
          <p:nvPr/>
        </p:nvSpPr>
        <p:spPr>
          <a:xfrm>
            <a:off x="1894114" y="1354975"/>
            <a:ext cx="8205850" cy="260188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TextBox 4">
            <a:extLst>
              <a:ext uri="{FF2B5EF4-FFF2-40B4-BE49-F238E27FC236}">
                <a16:creationId xmlns:a16="http://schemas.microsoft.com/office/drawing/2014/main" id="{CCB8AB6B-0672-4314-9AA3-5FD55420831B}"/>
              </a:ext>
            </a:extLst>
          </p:cNvPr>
          <p:cNvSpPr txBox="1"/>
          <p:nvPr/>
        </p:nvSpPr>
        <p:spPr>
          <a:xfrm>
            <a:off x="1653046" y="4441371"/>
            <a:ext cx="8125097" cy="1200329"/>
          </a:xfrm>
          <a:prstGeom prst="rect">
            <a:avLst/>
          </a:prstGeom>
          <a:solidFill>
            <a:srgbClr val="FFC000"/>
          </a:solidFill>
        </p:spPr>
        <p:txBody>
          <a:bodyPr wrap="square" rtlCol="0">
            <a:spAutoFit/>
          </a:bodyPr>
          <a:lstStyle/>
          <a:p>
            <a:pPr algn="ctr"/>
            <a:r>
              <a:rPr lang="en-US" sz="2400" dirty="0"/>
              <a:t>Vamos a borrar todo lo que esta entre el StackLayout y solo vamos a dejar la parte que dice Frame y su Contenido, y modifiquemos el Label en su propiedad Text.</a:t>
            </a:r>
            <a:endParaRPr lang="es-DO" sz="2400" dirty="0"/>
          </a:p>
        </p:txBody>
      </p:sp>
      <p:cxnSp>
        <p:nvCxnSpPr>
          <p:cNvPr id="3" name="Conector recto de flecha 2">
            <a:extLst>
              <a:ext uri="{FF2B5EF4-FFF2-40B4-BE49-F238E27FC236}">
                <a16:creationId xmlns:a16="http://schemas.microsoft.com/office/drawing/2014/main" id="{D49C58DF-CE54-4D34-8CA9-5AFCEB1870BF}"/>
              </a:ext>
            </a:extLst>
          </p:cNvPr>
          <p:cNvCxnSpPr/>
          <p:nvPr/>
        </p:nvCxnSpPr>
        <p:spPr>
          <a:xfrm flipV="1">
            <a:off x="8633254" y="1556951"/>
            <a:ext cx="1771135" cy="107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32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a:extLst>
              <a:ext uri="{FF2B5EF4-FFF2-40B4-BE49-F238E27FC236}">
                <a16:creationId xmlns:a16="http://schemas.microsoft.com/office/drawing/2014/main" id="{2A4CCB66-F6D9-48BF-9AAC-FC7124484CAA}"/>
              </a:ext>
            </a:extLst>
          </p:cNvPr>
          <p:cNvSpPr/>
          <p:nvPr/>
        </p:nvSpPr>
        <p:spPr>
          <a:xfrm>
            <a:off x="5061959" y="25090"/>
            <a:ext cx="1922804" cy="56402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INICIO</a:t>
            </a:r>
            <a:endParaRPr lang="es-DO" dirty="0"/>
          </a:p>
        </p:txBody>
      </p:sp>
      <p:sp>
        <p:nvSpPr>
          <p:cNvPr id="3" name="Flowchart: Terminator 2">
            <a:extLst>
              <a:ext uri="{FF2B5EF4-FFF2-40B4-BE49-F238E27FC236}">
                <a16:creationId xmlns:a16="http://schemas.microsoft.com/office/drawing/2014/main" id="{1CF4DEC6-4FB4-460A-8BF8-F7E01DE85B10}"/>
              </a:ext>
            </a:extLst>
          </p:cNvPr>
          <p:cNvSpPr/>
          <p:nvPr/>
        </p:nvSpPr>
        <p:spPr>
          <a:xfrm>
            <a:off x="5134598" y="6254589"/>
            <a:ext cx="1922804" cy="56402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t>
            </a:r>
            <a:endParaRPr lang="es-DO" dirty="0"/>
          </a:p>
        </p:txBody>
      </p:sp>
      <p:sp>
        <p:nvSpPr>
          <p:cNvPr id="5" name="Flowchart: Decision 4">
            <a:extLst>
              <a:ext uri="{FF2B5EF4-FFF2-40B4-BE49-F238E27FC236}">
                <a16:creationId xmlns:a16="http://schemas.microsoft.com/office/drawing/2014/main" id="{870B32E3-3A19-4802-B625-E7850D3F105C}"/>
              </a:ext>
            </a:extLst>
          </p:cNvPr>
          <p:cNvSpPr/>
          <p:nvPr/>
        </p:nvSpPr>
        <p:spPr>
          <a:xfrm>
            <a:off x="5048020" y="2971929"/>
            <a:ext cx="1922804" cy="152115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If/else</a:t>
            </a:r>
            <a:endParaRPr lang="es-DO" dirty="0"/>
          </a:p>
        </p:txBody>
      </p:sp>
      <p:sp>
        <p:nvSpPr>
          <p:cNvPr id="6" name="TextBox 5">
            <a:extLst>
              <a:ext uri="{FF2B5EF4-FFF2-40B4-BE49-F238E27FC236}">
                <a16:creationId xmlns:a16="http://schemas.microsoft.com/office/drawing/2014/main" id="{47EE2B4A-CD6F-49B9-882D-5032BE145E3F}"/>
              </a:ext>
            </a:extLst>
          </p:cNvPr>
          <p:cNvSpPr txBox="1"/>
          <p:nvPr/>
        </p:nvSpPr>
        <p:spPr>
          <a:xfrm>
            <a:off x="7568013" y="3306292"/>
            <a:ext cx="435835" cy="369332"/>
          </a:xfrm>
          <a:prstGeom prst="rect">
            <a:avLst/>
          </a:prstGeom>
          <a:noFill/>
        </p:spPr>
        <p:txBody>
          <a:bodyPr wrap="square" rtlCol="0">
            <a:spAutoFit/>
          </a:bodyPr>
          <a:lstStyle/>
          <a:p>
            <a:pPr algn="ctr"/>
            <a:r>
              <a:rPr lang="en-US" b="1" dirty="0">
                <a:solidFill>
                  <a:srgbClr val="00B050"/>
                </a:solidFill>
                <a:effectLst>
                  <a:outerShdw blurRad="38100" dist="38100" dir="2700000" algn="tl">
                    <a:srgbClr val="000000">
                      <a:alpha val="43137"/>
                    </a:srgbClr>
                  </a:outerShdw>
                </a:effectLst>
              </a:rPr>
              <a:t>si</a:t>
            </a:r>
            <a:endParaRPr lang="es-DO" b="1" dirty="0">
              <a:solidFill>
                <a:srgbClr val="00B050"/>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95C3C6C0-F369-48C5-B286-3F3A117DDE2E}"/>
              </a:ext>
            </a:extLst>
          </p:cNvPr>
          <p:cNvSpPr txBox="1"/>
          <p:nvPr/>
        </p:nvSpPr>
        <p:spPr>
          <a:xfrm>
            <a:off x="4192882" y="3373985"/>
            <a:ext cx="565446" cy="369332"/>
          </a:xfrm>
          <a:prstGeom prst="rect">
            <a:avLst/>
          </a:prstGeom>
          <a:noFill/>
        </p:spPr>
        <p:txBody>
          <a:bodyPr wrap="square" rtlCol="0">
            <a:spAutoFit/>
          </a:bodyPr>
          <a:lstStyle/>
          <a:p>
            <a:pPr algn="ctr"/>
            <a:r>
              <a:rPr lang="en-US" dirty="0">
                <a:solidFill>
                  <a:srgbClr val="FF0000"/>
                </a:solidFill>
              </a:rPr>
              <a:t>no</a:t>
            </a:r>
            <a:endParaRPr lang="es-DO" dirty="0">
              <a:solidFill>
                <a:srgbClr val="FF0000"/>
              </a:solidFill>
            </a:endParaRPr>
          </a:p>
        </p:txBody>
      </p:sp>
      <p:sp>
        <p:nvSpPr>
          <p:cNvPr id="9" name="Flowchart: Document 8">
            <a:extLst>
              <a:ext uri="{FF2B5EF4-FFF2-40B4-BE49-F238E27FC236}">
                <a16:creationId xmlns:a16="http://schemas.microsoft.com/office/drawing/2014/main" id="{F40DA910-402B-4946-A64C-494AA188A80C}"/>
              </a:ext>
            </a:extLst>
          </p:cNvPr>
          <p:cNvSpPr/>
          <p:nvPr/>
        </p:nvSpPr>
        <p:spPr>
          <a:xfrm>
            <a:off x="4832686" y="729926"/>
            <a:ext cx="2371759" cy="84723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Introduce el Usuario</a:t>
            </a:r>
            <a:endParaRPr lang="es-DO" dirty="0"/>
          </a:p>
        </p:txBody>
      </p:sp>
      <p:cxnSp>
        <p:nvCxnSpPr>
          <p:cNvPr id="17" name="Straight Connector 16">
            <a:extLst>
              <a:ext uri="{FF2B5EF4-FFF2-40B4-BE49-F238E27FC236}">
                <a16:creationId xmlns:a16="http://schemas.microsoft.com/office/drawing/2014/main" id="{5F5BCF59-3158-4EFF-BB00-B1C224E51A16}"/>
              </a:ext>
            </a:extLst>
          </p:cNvPr>
          <p:cNvCxnSpPr>
            <a:stCxn id="5" idx="3"/>
          </p:cNvCxnSpPr>
          <p:nvPr/>
        </p:nvCxnSpPr>
        <p:spPr>
          <a:xfrm flipV="1">
            <a:off x="6970824" y="3732504"/>
            <a:ext cx="1692067" cy="1"/>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A4F8B5-3E2B-497F-8922-762AA07D81ED}"/>
              </a:ext>
            </a:extLst>
          </p:cNvPr>
          <p:cNvCxnSpPr>
            <a:cxnSpLocks/>
          </p:cNvCxnSpPr>
          <p:nvPr/>
        </p:nvCxnSpPr>
        <p:spPr>
          <a:xfrm>
            <a:off x="8595360" y="3732504"/>
            <a:ext cx="0" cy="1561088"/>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79016B-4021-4155-91FF-AE331A825265}"/>
              </a:ext>
            </a:extLst>
          </p:cNvPr>
          <p:cNvCxnSpPr>
            <a:cxnSpLocks/>
            <a:endCxn id="25" idx="3"/>
          </p:cNvCxnSpPr>
          <p:nvPr/>
        </p:nvCxnSpPr>
        <p:spPr>
          <a:xfrm flipH="1">
            <a:off x="6895031" y="5293593"/>
            <a:ext cx="1700329" cy="0"/>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Flowchart: Predefined Process 24">
            <a:extLst>
              <a:ext uri="{FF2B5EF4-FFF2-40B4-BE49-F238E27FC236}">
                <a16:creationId xmlns:a16="http://schemas.microsoft.com/office/drawing/2014/main" id="{3EECC89D-7210-4AC6-929B-9C68A9D885D5}"/>
              </a:ext>
            </a:extLst>
          </p:cNvPr>
          <p:cNvSpPr/>
          <p:nvPr/>
        </p:nvSpPr>
        <p:spPr>
          <a:xfrm>
            <a:off x="5296968" y="4751866"/>
            <a:ext cx="1598063" cy="1083453"/>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Pagina principal</a:t>
            </a:r>
            <a:endParaRPr lang="es-DO" dirty="0"/>
          </a:p>
        </p:txBody>
      </p:sp>
      <p:cxnSp>
        <p:nvCxnSpPr>
          <p:cNvPr id="27" name="Straight Connector 26">
            <a:extLst>
              <a:ext uri="{FF2B5EF4-FFF2-40B4-BE49-F238E27FC236}">
                <a16:creationId xmlns:a16="http://schemas.microsoft.com/office/drawing/2014/main" id="{BBDB1C25-22A2-43C7-92F4-3B9C3C50C484}"/>
              </a:ext>
            </a:extLst>
          </p:cNvPr>
          <p:cNvCxnSpPr>
            <a:cxnSpLocks/>
            <a:stCxn id="25" idx="2"/>
            <a:endCxn id="3" idx="0"/>
          </p:cNvCxnSpPr>
          <p:nvPr/>
        </p:nvCxnSpPr>
        <p:spPr>
          <a:xfrm>
            <a:off x="6096000" y="5835319"/>
            <a:ext cx="0" cy="419270"/>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B0178D-3FA9-4F4B-8B22-241A54246809}"/>
              </a:ext>
            </a:extLst>
          </p:cNvPr>
          <p:cNvCxnSpPr>
            <a:cxnSpLocks/>
            <a:stCxn id="5" idx="1"/>
          </p:cNvCxnSpPr>
          <p:nvPr/>
        </p:nvCxnSpPr>
        <p:spPr>
          <a:xfrm flipH="1" flipV="1">
            <a:off x="3697784" y="3732504"/>
            <a:ext cx="1350236" cy="1"/>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4337487-A392-46B8-BDE9-A12021CB33DB}"/>
              </a:ext>
            </a:extLst>
          </p:cNvPr>
          <p:cNvCxnSpPr>
            <a:cxnSpLocks/>
          </p:cNvCxnSpPr>
          <p:nvPr/>
        </p:nvCxnSpPr>
        <p:spPr>
          <a:xfrm flipV="1">
            <a:off x="3741475" y="1153545"/>
            <a:ext cx="0" cy="2568147"/>
          </a:xfrm>
          <a:prstGeom prst="line">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D03E6F4-EEFC-E1ED-2DF0-9DEA070C3150}"/>
              </a:ext>
            </a:extLst>
          </p:cNvPr>
          <p:cNvCxnSpPr>
            <a:cxnSpLocks/>
            <a:endCxn id="9" idx="1"/>
          </p:cNvCxnSpPr>
          <p:nvPr/>
        </p:nvCxnSpPr>
        <p:spPr>
          <a:xfrm>
            <a:off x="3741475" y="1153545"/>
            <a:ext cx="1091211"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8C59CB36-372C-9C76-D9AD-5AAB805C6DF2}"/>
              </a:ext>
            </a:extLst>
          </p:cNvPr>
          <p:cNvCxnSpPr>
            <a:cxnSpLocks/>
            <a:stCxn id="14" idx="2"/>
            <a:endCxn id="5" idx="0"/>
          </p:cNvCxnSpPr>
          <p:nvPr/>
        </p:nvCxnSpPr>
        <p:spPr>
          <a:xfrm flipH="1">
            <a:off x="6009422" y="2542511"/>
            <a:ext cx="13939" cy="4294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38EC65C1-AE30-9315-7687-264B859592A4}"/>
              </a:ext>
            </a:extLst>
          </p:cNvPr>
          <p:cNvSpPr txBox="1"/>
          <p:nvPr/>
        </p:nvSpPr>
        <p:spPr>
          <a:xfrm>
            <a:off x="526749" y="4127617"/>
            <a:ext cx="3214726" cy="923330"/>
          </a:xfrm>
          <a:prstGeom prst="rect">
            <a:avLst/>
          </a:prstGeom>
          <a:noFill/>
        </p:spPr>
        <p:txBody>
          <a:bodyPr wrap="none" rtlCol="0">
            <a:spAutoFit/>
          </a:bodyPr>
          <a:lstStyle/>
          <a:p>
            <a:pPr algn="ctr"/>
            <a:r>
              <a:rPr lang="en-US" b="1" dirty="0"/>
              <a:t>Pregunta si algo es </a:t>
            </a:r>
            <a:r>
              <a:rPr lang="en-US" b="1" dirty="0">
                <a:solidFill>
                  <a:srgbClr val="00B050"/>
                </a:solidFill>
              </a:rPr>
              <a:t>verdadero</a:t>
            </a:r>
          </a:p>
          <a:p>
            <a:pPr algn="ctr"/>
            <a:r>
              <a:rPr lang="en-US" b="1" dirty="0"/>
              <a:t> o </a:t>
            </a:r>
            <a:r>
              <a:rPr lang="en-US" b="1" dirty="0">
                <a:solidFill>
                  <a:srgbClr val="FF0000"/>
                </a:solidFill>
              </a:rPr>
              <a:t>falso</a:t>
            </a:r>
            <a:r>
              <a:rPr lang="en-US" b="1" dirty="0"/>
              <a:t> y realiza la accion indica</a:t>
            </a:r>
          </a:p>
          <a:p>
            <a:pPr algn="ctr"/>
            <a:r>
              <a:rPr lang="en-US" b="1" dirty="0"/>
              <a:t> en cada caso.</a:t>
            </a:r>
            <a:endParaRPr lang="es-DO" b="1" dirty="0"/>
          </a:p>
        </p:txBody>
      </p:sp>
      <p:cxnSp>
        <p:nvCxnSpPr>
          <p:cNvPr id="26" name="Conector recto de flecha 25">
            <a:extLst>
              <a:ext uri="{FF2B5EF4-FFF2-40B4-BE49-F238E27FC236}">
                <a16:creationId xmlns:a16="http://schemas.microsoft.com/office/drawing/2014/main" id="{CF72F6C2-2098-027D-EE4B-940CF570CABB}"/>
              </a:ext>
            </a:extLst>
          </p:cNvPr>
          <p:cNvCxnSpPr>
            <a:cxnSpLocks/>
            <a:endCxn id="21" idx="0"/>
          </p:cNvCxnSpPr>
          <p:nvPr/>
        </p:nvCxnSpPr>
        <p:spPr>
          <a:xfrm flipH="1">
            <a:off x="2134112" y="3841088"/>
            <a:ext cx="2899969" cy="2865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CuadroTexto 3">
            <a:extLst>
              <a:ext uri="{FF2B5EF4-FFF2-40B4-BE49-F238E27FC236}">
                <a16:creationId xmlns:a16="http://schemas.microsoft.com/office/drawing/2014/main" id="{49E77D78-ECC3-81B7-3C69-295C5EF29508}"/>
              </a:ext>
            </a:extLst>
          </p:cNvPr>
          <p:cNvSpPr txBox="1"/>
          <p:nvPr/>
        </p:nvSpPr>
        <p:spPr>
          <a:xfrm>
            <a:off x="7181618" y="3078942"/>
            <a:ext cx="1292605" cy="307777"/>
          </a:xfrm>
          <a:prstGeom prst="rect">
            <a:avLst/>
          </a:prstGeom>
          <a:noFill/>
        </p:spPr>
        <p:txBody>
          <a:bodyPr wrap="square" rtlCol="0">
            <a:spAutoFit/>
          </a:bodyPr>
          <a:lstStyle/>
          <a:p>
            <a:pPr algn="ctr"/>
            <a:r>
              <a:rPr lang="en-US" sz="1400" b="1" dirty="0">
                <a:solidFill>
                  <a:srgbClr val="00B050"/>
                </a:solidFill>
              </a:rPr>
              <a:t>Dato Correcto</a:t>
            </a:r>
            <a:endParaRPr lang="es-DO" sz="1400" b="1" dirty="0">
              <a:solidFill>
                <a:srgbClr val="00B050"/>
              </a:solidFill>
            </a:endParaRPr>
          </a:p>
        </p:txBody>
      </p:sp>
      <p:sp>
        <p:nvSpPr>
          <p:cNvPr id="24" name="CuadroTexto 23">
            <a:extLst>
              <a:ext uri="{FF2B5EF4-FFF2-40B4-BE49-F238E27FC236}">
                <a16:creationId xmlns:a16="http://schemas.microsoft.com/office/drawing/2014/main" id="{21DFB108-5D42-8251-B02A-8FCFC48A35EE}"/>
              </a:ext>
            </a:extLst>
          </p:cNvPr>
          <p:cNvSpPr txBox="1"/>
          <p:nvPr/>
        </p:nvSpPr>
        <p:spPr>
          <a:xfrm>
            <a:off x="3820749" y="3151913"/>
            <a:ext cx="1476219" cy="307777"/>
          </a:xfrm>
          <a:prstGeom prst="rect">
            <a:avLst/>
          </a:prstGeom>
          <a:noFill/>
        </p:spPr>
        <p:txBody>
          <a:bodyPr wrap="square" rtlCol="0">
            <a:spAutoFit/>
          </a:bodyPr>
          <a:lstStyle/>
          <a:p>
            <a:pPr algn="ctr"/>
            <a:r>
              <a:rPr lang="en-US" sz="1400" b="1" dirty="0">
                <a:solidFill>
                  <a:srgbClr val="FF0000"/>
                </a:solidFill>
              </a:rPr>
              <a:t>Dato Incorrecto</a:t>
            </a:r>
            <a:endParaRPr lang="es-DO" sz="1400" b="1" dirty="0">
              <a:solidFill>
                <a:srgbClr val="FF0000"/>
              </a:solidFill>
            </a:endParaRPr>
          </a:p>
        </p:txBody>
      </p:sp>
      <p:sp>
        <p:nvSpPr>
          <p:cNvPr id="14" name="Flowchart: Document 8">
            <a:extLst>
              <a:ext uri="{FF2B5EF4-FFF2-40B4-BE49-F238E27FC236}">
                <a16:creationId xmlns:a16="http://schemas.microsoft.com/office/drawing/2014/main" id="{3A1F0331-E8FA-9670-6546-03A9AA1B443E}"/>
              </a:ext>
            </a:extLst>
          </p:cNvPr>
          <p:cNvSpPr/>
          <p:nvPr/>
        </p:nvSpPr>
        <p:spPr>
          <a:xfrm>
            <a:off x="4837481" y="1751284"/>
            <a:ext cx="2371759" cy="84723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Introduce el Password</a:t>
            </a:r>
            <a:endParaRPr lang="es-DO" dirty="0"/>
          </a:p>
        </p:txBody>
      </p:sp>
      <p:cxnSp>
        <p:nvCxnSpPr>
          <p:cNvPr id="41" name="Conector recto de flecha 40">
            <a:extLst>
              <a:ext uri="{FF2B5EF4-FFF2-40B4-BE49-F238E27FC236}">
                <a16:creationId xmlns:a16="http://schemas.microsoft.com/office/drawing/2014/main" id="{8FB536A7-29AA-857E-20A3-652640FE39E6}"/>
              </a:ext>
            </a:extLst>
          </p:cNvPr>
          <p:cNvCxnSpPr>
            <a:stCxn id="9" idx="2"/>
            <a:endCxn id="14" idx="0"/>
          </p:cNvCxnSpPr>
          <p:nvPr/>
        </p:nvCxnSpPr>
        <p:spPr>
          <a:xfrm>
            <a:off x="6018566" y="1521153"/>
            <a:ext cx="4795" cy="2301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590B3B33-D762-8316-2DE4-304113D0DEBD}"/>
              </a:ext>
            </a:extLst>
          </p:cNvPr>
          <p:cNvCxnSpPr>
            <a:cxnSpLocks/>
            <a:stCxn id="2" idx="2"/>
            <a:endCxn id="9" idx="0"/>
          </p:cNvCxnSpPr>
          <p:nvPr/>
        </p:nvCxnSpPr>
        <p:spPr>
          <a:xfrm flipH="1">
            <a:off x="6018566" y="589112"/>
            <a:ext cx="4795" cy="140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631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36F9C9A-FA81-37FE-0EFC-D09297896D57}"/>
              </a:ext>
            </a:extLst>
          </p:cNvPr>
          <p:cNvPicPr>
            <a:picLocks noChangeAspect="1"/>
          </p:cNvPicPr>
          <p:nvPr/>
        </p:nvPicPr>
        <p:blipFill>
          <a:blip r:embed="rId2"/>
          <a:stretch>
            <a:fillRect/>
          </a:stretch>
        </p:blipFill>
        <p:spPr>
          <a:xfrm>
            <a:off x="478439" y="1060173"/>
            <a:ext cx="5374344" cy="3563101"/>
          </a:xfrm>
          <a:prstGeom prst="rect">
            <a:avLst/>
          </a:prstGeom>
        </p:spPr>
      </p:pic>
      <p:pic>
        <p:nvPicPr>
          <p:cNvPr id="7" name="Imagen 6">
            <a:extLst>
              <a:ext uri="{FF2B5EF4-FFF2-40B4-BE49-F238E27FC236}">
                <a16:creationId xmlns:a16="http://schemas.microsoft.com/office/drawing/2014/main" id="{241F7FC4-D6D8-F41F-E42E-79B66473B4F1}"/>
              </a:ext>
            </a:extLst>
          </p:cNvPr>
          <p:cNvPicPr>
            <a:picLocks noChangeAspect="1"/>
          </p:cNvPicPr>
          <p:nvPr/>
        </p:nvPicPr>
        <p:blipFill>
          <a:blip r:embed="rId3"/>
          <a:stretch>
            <a:fillRect/>
          </a:stretch>
        </p:blipFill>
        <p:spPr>
          <a:xfrm>
            <a:off x="6339218" y="1450026"/>
            <a:ext cx="4830314" cy="2463948"/>
          </a:xfrm>
          <a:prstGeom prst="rect">
            <a:avLst/>
          </a:prstGeom>
        </p:spPr>
      </p:pic>
    </p:spTree>
    <p:extLst>
      <p:ext uri="{BB962C8B-B14F-4D97-AF65-F5344CB8AC3E}">
        <p14:creationId xmlns:p14="http://schemas.microsoft.com/office/powerpoint/2010/main" val="3197937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28B484D6-AB98-4FC8-9BC2-66246E1A4A15}"/>
              </a:ext>
            </a:extLst>
          </p:cNvPr>
          <p:cNvSpPr/>
          <p:nvPr/>
        </p:nvSpPr>
        <p:spPr>
          <a:xfrm>
            <a:off x="3562066" y="329765"/>
            <a:ext cx="3962401" cy="6198470"/>
          </a:xfrm>
          <a:prstGeom prst="roundRect">
            <a:avLst>
              <a:gd name="adj" fmla="val 479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Rectángulo 1">
            <a:extLst>
              <a:ext uri="{FF2B5EF4-FFF2-40B4-BE49-F238E27FC236}">
                <a16:creationId xmlns:a16="http://schemas.microsoft.com/office/drawing/2014/main" id="{56DF51B8-F0CA-4343-B33A-3E036A68DB4C}"/>
              </a:ext>
            </a:extLst>
          </p:cNvPr>
          <p:cNvSpPr/>
          <p:nvPr/>
        </p:nvSpPr>
        <p:spPr>
          <a:xfrm>
            <a:off x="4128448" y="1779594"/>
            <a:ext cx="2931995" cy="750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Usuario</a:t>
            </a:r>
            <a:endParaRPr lang="es-ES" sz="2400" b="1" dirty="0">
              <a:solidFill>
                <a:srgbClr val="FF0000"/>
              </a:solidFill>
            </a:endParaRPr>
          </a:p>
        </p:txBody>
      </p:sp>
      <p:sp>
        <p:nvSpPr>
          <p:cNvPr id="3" name="CuadroTexto 2">
            <a:extLst>
              <a:ext uri="{FF2B5EF4-FFF2-40B4-BE49-F238E27FC236}">
                <a16:creationId xmlns:a16="http://schemas.microsoft.com/office/drawing/2014/main" id="{93DD3986-8BA3-4C29-AA00-7CFF13C4D601}"/>
              </a:ext>
            </a:extLst>
          </p:cNvPr>
          <p:cNvSpPr txBox="1"/>
          <p:nvPr/>
        </p:nvSpPr>
        <p:spPr>
          <a:xfrm>
            <a:off x="4511331" y="1278330"/>
            <a:ext cx="2063870" cy="523220"/>
          </a:xfrm>
          <a:prstGeom prst="rect">
            <a:avLst/>
          </a:prstGeom>
          <a:noFill/>
        </p:spPr>
        <p:txBody>
          <a:bodyPr wrap="square" rtlCol="0">
            <a:spAutoFit/>
          </a:bodyPr>
          <a:lstStyle/>
          <a:p>
            <a:pPr algn="ctr"/>
            <a:r>
              <a:rPr lang="en-US" sz="2800" b="1" dirty="0">
                <a:solidFill>
                  <a:schemeClr val="bg1"/>
                </a:solidFill>
              </a:rPr>
              <a:t>Usuario</a:t>
            </a:r>
            <a:endParaRPr lang="es-ES" sz="2800" b="1" dirty="0">
              <a:solidFill>
                <a:schemeClr val="bg1"/>
              </a:solidFill>
            </a:endParaRPr>
          </a:p>
        </p:txBody>
      </p:sp>
      <p:sp>
        <p:nvSpPr>
          <p:cNvPr id="5" name="Rectángulo 4">
            <a:extLst>
              <a:ext uri="{FF2B5EF4-FFF2-40B4-BE49-F238E27FC236}">
                <a16:creationId xmlns:a16="http://schemas.microsoft.com/office/drawing/2014/main" id="{C4403230-4BDE-4543-BBAB-168C39AC29A3}"/>
              </a:ext>
            </a:extLst>
          </p:cNvPr>
          <p:cNvSpPr/>
          <p:nvPr/>
        </p:nvSpPr>
        <p:spPr>
          <a:xfrm>
            <a:off x="4128448" y="3399816"/>
            <a:ext cx="2931995" cy="7506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a:t>
            </a:r>
            <a:endParaRPr lang="es-ES" sz="3600" dirty="0">
              <a:solidFill>
                <a:srgbClr val="FF0000"/>
              </a:solidFill>
            </a:endParaRPr>
          </a:p>
        </p:txBody>
      </p:sp>
      <p:sp>
        <p:nvSpPr>
          <p:cNvPr id="6" name="Rectángulo: esquinas redondeadas 5">
            <a:extLst>
              <a:ext uri="{FF2B5EF4-FFF2-40B4-BE49-F238E27FC236}">
                <a16:creationId xmlns:a16="http://schemas.microsoft.com/office/drawing/2014/main" id="{297B99FE-CDA8-41AA-BB4B-6775E3A3230B}"/>
              </a:ext>
            </a:extLst>
          </p:cNvPr>
          <p:cNvSpPr/>
          <p:nvPr/>
        </p:nvSpPr>
        <p:spPr>
          <a:xfrm>
            <a:off x="4157736" y="5352060"/>
            <a:ext cx="1077028" cy="523220"/>
          </a:xfrm>
          <a:prstGeom prst="roundRect">
            <a:avLst/>
          </a:prstGeom>
          <a:solidFill>
            <a:srgbClr val="00B05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a:t>LOGIN</a:t>
            </a:r>
            <a:endParaRPr lang="es-ES" sz="2000" b="1" dirty="0"/>
          </a:p>
        </p:txBody>
      </p:sp>
      <p:sp>
        <p:nvSpPr>
          <p:cNvPr id="7" name="Rectángulo: esquinas redondeadas 6">
            <a:extLst>
              <a:ext uri="{FF2B5EF4-FFF2-40B4-BE49-F238E27FC236}">
                <a16:creationId xmlns:a16="http://schemas.microsoft.com/office/drawing/2014/main" id="{15E75C8F-0393-4546-A376-78382E1300EB}"/>
              </a:ext>
            </a:extLst>
          </p:cNvPr>
          <p:cNvSpPr/>
          <p:nvPr/>
        </p:nvSpPr>
        <p:spPr>
          <a:xfrm>
            <a:off x="5857550" y="5377668"/>
            <a:ext cx="1077028" cy="523220"/>
          </a:xfrm>
          <a:prstGeom prst="roundRec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a:t>CANCEL</a:t>
            </a:r>
            <a:endParaRPr lang="es-ES" b="1" dirty="0"/>
          </a:p>
        </p:txBody>
      </p:sp>
      <p:sp>
        <p:nvSpPr>
          <p:cNvPr id="8" name="CuadroTexto 7">
            <a:extLst>
              <a:ext uri="{FF2B5EF4-FFF2-40B4-BE49-F238E27FC236}">
                <a16:creationId xmlns:a16="http://schemas.microsoft.com/office/drawing/2014/main" id="{A50FB573-D52B-45DC-8419-E30B44AA1EA3}"/>
              </a:ext>
            </a:extLst>
          </p:cNvPr>
          <p:cNvSpPr txBox="1"/>
          <p:nvPr/>
        </p:nvSpPr>
        <p:spPr>
          <a:xfrm>
            <a:off x="4245985" y="2808303"/>
            <a:ext cx="2872066" cy="523220"/>
          </a:xfrm>
          <a:prstGeom prst="rect">
            <a:avLst/>
          </a:prstGeom>
          <a:noFill/>
        </p:spPr>
        <p:txBody>
          <a:bodyPr wrap="square" rtlCol="0">
            <a:spAutoFit/>
          </a:bodyPr>
          <a:lstStyle/>
          <a:p>
            <a:pPr algn="ctr"/>
            <a:r>
              <a:rPr lang="en-US" sz="2800" b="1" dirty="0">
                <a:solidFill>
                  <a:schemeClr val="bg1"/>
                </a:solidFill>
              </a:rPr>
              <a:t>Password</a:t>
            </a:r>
            <a:endParaRPr lang="es-ES" sz="2800" b="1" dirty="0">
              <a:solidFill>
                <a:schemeClr val="bg1"/>
              </a:solidFill>
            </a:endParaRPr>
          </a:p>
        </p:txBody>
      </p:sp>
      <p:cxnSp>
        <p:nvCxnSpPr>
          <p:cNvPr id="10" name="Conector recto de flecha 9">
            <a:extLst>
              <a:ext uri="{FF2B5EF4-FFF2-40B4-BE49-F238E27FC236}">
                <a16:creationId xmlns:a16="http://schemas.microsoft.com/office/drawing/2014/main" id="{71C3912C-5C0E-4E75-8D55-30555823A3BC}"/>
              </a:ext>
            </a:extLst>
          </p:cNvPr>
          <p:cNvCxnSpPr>
            <a:cxnSpLocks/>
          </p:cNvCxnSpPr>
          <p:nvPr/>
        </p:nvCxnSpPr>
        <p:spPr>
          <a:xfrm flipV="1">
            <a:off x="6537533" y="1592350"/>
            <a:ext cx="2920366" cy="64708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C54890D4-9A16-40CF-8730-8DB759882C4C}"/>
              </a:ext>
            </a:extLst>
          </p:cNvPr>
          <p:cNvSpPr txBox="1"/>
          <p:nvPr/>
        </p:nvSpPr>
        <p:spPr>
          <a:xfrm>
            <a:off x="9457899" y="1371683"/>
            <a:ext cx="1976651" cy="523220"/>
          </a:xfrm>
          <a:prstGeom prst="rect">
            <a:avLst/>
          </a:prstGeom>
          <a:noFill/>
        </p:spPr>
        <p:txBody>
          <a:bodyPr wrap="square" rtlCol="0">
            <a:spAutoFit/>
          </a:bodyPr>
          <a:lstStyle/>
          <a:p>
            <a:r>
              <a:rPr lang="en-US" sz="2800" b="1" dirty="0"/>
              <a:t>txtusuario</a:t>
            </a:r>
            <a:endParaRPr lang="es-ES" sz="2800" b="1" dirty="0"/>
          </a:p>
        </p:txBody>
      </p:sp>
      <p:sp>
        <p:nvSpPr>
          <p:cNvPr id="12" name="CuadroTexto 11">
            <a:extLst>
              <a:ext uri="{FF2B5EF4-FFF2-40B4-BE49-F238E27FC236}">
                <a16:creationId xmlns:a16="http://schemas.microsoft.com/office/drawing/2014/main" id="{6EA93C53-0BCC-4BD0-B00E-300BF6F6F48D}"/>
              </a:ext>
            </a:extLst>
          </p:cNvPr>
          <p:cNvSpPr txBox="1"/>
          <p:nvPr/>
        </p:nvSpPr>
        <p:spPr>
          <a:xfrm>
            <a:off x="9132627" y="3575016"/>
            <a:ext cx="2686334" cy="523220"/>
          </a:xfrm>
          <a:prstGeom prst="rect">
            <a:avLst/>
          </a:prstGeom>
          <a:noFill/>
        </p:spPr>
        <p:txBody>
          <a:bodyPr wrap="square" rtlCol="0">
            <a:spAutoFit/>
          </a:bodyPr>
          <a:lstStyle/>
          <a:p>
            <a:r>
              <a:rPr lang="en-US" sz="2800" b="1" dirty="0"/>
              <a:t>txtpassword</a:t>
            </a:r>
            <a:endParaRPr lang="es-ES" sz="2800" b="1" dirty="0"/>
          </a:p>
        </p:txBody>
      </p:sp>
      <p:cxnSp>
        <p:nvCxnSpPr>
          <p:cNvPr id="13" name="Conector recto de flecha 12">
            <a:extLst>
              <a:ext uri="{FF2B5EF4-FFF2-40B4-BE49-F238E27FC236}">
                <a16:creationId xmlns:a16="http://schemas.microsoft.com/office/drawing/2014/main" id="{13B8DC14-74A2-40EA-9013-3B13F6B0B356}"/>
              </a:ext>
            </a:extLst>
          </p:cNvPr>
          <p:cNvCxnSpPr>
            <a:cxnSpLocks/>
            <a:endCxn id="12" idx="1"/>
          </p:cNvCxnSpPr>
          <p:nvPr/>
        </p:nvCxnSpPr>
        <p:spPr>
          <a:xfrm>
            <a:off x="6657174" y="3775129"/>
            <a:ext cx="2475453" cy="6149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211C9DF0-D953-43FF-8D9F-4F9F62CF4029}"/>
              </a:ext>
            </a:extLst>
          </p:cNvPr>
          <p:cNvCxnSpPr>
            <a:cxnSpLocks/>
          </p:cNvCxnSpPr>
          <p:nvPr/>
        </p:nvCxnSpPr>
        <p:spPr>
          <a:xfrm>
            <a:off x="2201839" y="617397"/>
            <a:ext cx="1514902" cy="26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F58DE3AF-C6B3-497C-B5C2-440DDBC9F0BF}"/>
              </a:ext>
            </a:extLst>
          </p:cNvPr>
          <p:cNvSpPr txBox="1"/>
          <p:nvPr/>
        </p:nvSpPr>
        <p:spPr>
          <a:xfrm>
            <a:off x="777922" y="372917"/>
            <a:ext cx="1596788" cy="461665"/>
          </a:xfrm>
          <a:prstGeom prst="rect">
            <a:avLst/>
          </a:prstGeom>
          <a:noFill/>
        </p:spPr>
        <p:txBody>
          <a:bodyPr wrap="square" rtlCol="0">
            <a:spAutoFit/>
          </a:bodyPr>
          <a:lstStyle/>
          <a:p>
            <a:pPr algn="ctr"/>
            <a:r>
              <a:rPr lang="en-US" sz="2400" b="1" dirty="0"/>
              <a:t>FRAME</a:t>
            </a:r>
            <a:endParaRPr lang="es-ES" sz="2400" b="1" dirty="0"/>
          </a:p>
        </p:txBody>
      </p:sp>
      <p:sp>
        <p:nvSpPr>
          <p:cNvPr id="19" name="CuadroTexto 18">
            <a:extLst>
              <a:ext uri="{FF2B5EF4-FFF2-40B4-BE49-F238E27FC236}">
                <a16:creationId xmlns:a16="http://schemas.microsoft.com/office/drawing/2014/main" id="{E322AC9B-C5A9-424C-8050-7BBB3166D861}"/>
              </a:ext>
            </a:extLst>
          </p:cNvPr>
          <p:cNvSpPr txBox="1"/>
          <p:nvPr/>
        </p:nvSpPr>
        <p:spPr>
          <a:xfrm>
            <a:off x="702860" y="1777773"/>
            <a:ext cx="1596788" cy="461665"/>
          </a:xfrm>
          <a:prstGeom prst="rect">
            <a:avLst/>
          </a:prstGeom>
          <a:noFill/>
        </p:spPr>
        <p:txBody>
          <a:bodyPr wrap="square" rtlCol="0">
            <a:spAutoFit/>
          </a:bodyPr>
          <a:lstStyle/>
          <a:p>
            <a:pPr algn="ctr"/>
            <a:r>
              <a:rPr lang="en-US" sz="2400" b="1" dirty="0"/>
              <a:t>Entry</a:t>
            </a:r>
            <a:endParaRPr lang="es-ES" sz="2400" b="1" dirty="0"/>
          </a:p>
        </p:txBody>
      </p:sp>
      <p:sp>
        <p:nvSpPr>
          <p:cNvPr id="21" name="CuadroTexto 20">
            <a:extLst>
              <a:ext uri="{FF2B5EF4-FFF2-40B4-BE49-F238E27FC236}">
                <a16:creationId xmlns:a16="http://schemas.microsoft.com/office/drawing/2014/main" id="{AEB26F13-61D4-4F1E-AB51-C39C6F7811C8}"/>
              </a:ext>
            </a:extLst>
          </p:cNvPr>
          <p:cNvSpPr txBox="1"/>
          <p:nvPr/>
        </p:nvSpPr>
        <p:spPr>
          <a:xfrm>
            <a:off x="736979" y="3659643"/>
            <a:ext cx="1596788" cy="461665"/>
          </a:xfrm>
          <a:prstGeom prst="rect">
            <a:avLst/>
          </a:prstGeom>
          <a:noFill/>
        </p:spPr>
        <p:txBody>
          <a:bodyPr wrap="square" rtlCol="0">
            <a:spAutoFit/>
          </a:bodyPr>
          <a:lstStyle/>
          <a:p>
            <a:pPr algn="ctr"/>
            <a:r>
              <a:rPr lang="en-US" sz="2400" b="1" dirty="0"/>
              <a:t>Entry</a:t>
            </a:r>
            <a:endParaRPr lang="es-ES" sz="2400" b="1" dirty="0"/>
          </a:p>
        </p:txBody>
      </p:sp>
      <p:cxnSp>
        <p:nvCxnSpPr>
          <p:cNvPr id="18" name="Conector recto de flecha 17">
            <a:extLst>
              <a:ext uri="{FF2B5EF4-FFF2-40B4-BE49-F238E27FC236}">
                <a16:creationId xmlns:a16="http://schemas.microsoft.com/office/drawing/2014/main" id="{AB977402-AE95-49C6-94A9-B6EF656F8E2A}"/>
              </a:ext>
            </a:extLst>
          </p:cNvPr>
          <p:cNvCxnSpPr>
            <a:cxnSpLocks/>
            <a:stCxn id="2" idx="1"/>
          </p:cNvCxnSpPr>
          <p:nvPr/>
        </p:nvCxnSpPr>
        <p:spPr>
          <a:xfrm flipH="1">
            <a:off x="2201839" y="2154907"/>
            <a:ext cx="1926609"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85F914DB-0A1F-488B-82E5-2E2C603D64C6}"/>
              </a:ext>
            </a:extLst>
          </p:cNvPr>
          <p:cNvCxnSpPr>
            <a:cxnSpLocks/>
            <a:stCxn id="5" idx="1"/>
          </p:cNvCxnSpPr>
          <p:nvPr/>
        </p:nvCxnSpPr>
        <p:spPr>
          <a:xfrm flipH="1">
            <a:off x="2135875" y="3775129"/>
            <a:ext cx="1992573" cy="283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E70DD1FD-6CC0-47D2-8CF9-DBA34EE44E04}"/>
              </a:ext>
            </a:extLst>
          </p:cNvPr>
          <p:cNvSpPr txBox="1"/>
          <p:nvPr/>
        </p:nvSpPr>
        <p:spPr>
          <a:xfrm>
            <a:off x="777922" y="5653853"/>
            <a:ext cx="2049439" cy="461665"/>
          </a:xfrm>
          <a:prstGeom prst="rect">
            <a:avLst/>
          </a:prstGeom>
          <a:noFill/>
        </p:spPr>
        <p:txBody>
          <a:bodyPr wrap="square" rtlCol="0">
            <a:spAutoFit/>
          </a:bodyPr>
          <a:lstStyle/>
          <a:p>
            <a:pPr algn="ctr"/>
            <a:r>
              <a:rPr lang="en-US" sz="2400" b="1" dirty="0"/>
              <a:t>ImageButton</a:t>
            </a:r>
            <a:endParaRPr lang="es-ES" sz="2400" b="1" dirty="0"/>
          </a:p>
        </p:txBody>
      </p:sp>
      <p:cxnSp>
        <p:nvCxnSpPr>
          <p:cNvPr id="26" name="Conector recto de flecha 25">
            <a:extLst>
              <a:ext uri="{FF2B5EF4-FFF2-40B4-BE49-F238E27FC236}">
                <a16:creationId xmlns:a16="http://schemas.microsoft.com/office/drawing/2014/main" id="{3C18C829-6B37-41D7-ACD2-E677C3E5EBC9}"/>
              </a:ext>
            </a:extLst>
          </p:cNvPr>
          <p:cNvCxnSpPr>
            <a:cxnSpLocks/>
          </p:cNvCxnSpPr>
          <p:nvPr/>
        </p:nvCxnSpPr>
        <p:spPr>
          <a:xfrm flipH="1">
            <a:off x="2884227" y="5567327"/>
            <a:ext cx="1244221" cy="40562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C0601F8-9295-4CD6-AB57-5883AC407581}"/>
              </a:ext>
            </a:extLst>
          </p:cNvPr>
          <p:cNvCxnSpPr>
            <a:cxnSpLocks/>
          </p:cNvCxnSpPr>
          <p:nvPr/>
        </p:nvCxnSpPr>
        <p:spPr>
          <a:xfrm>
            <a:off x="6934578" y="5567327"/>
            <a:ext cx="1777245" cy="23165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Xamarin - Wikipedia, la enciclopedia libre">
            <a:extLst>
              <a:ext uri="{FF2B5EF4-FFF2-40B4-BE49-F238E27FC236}">
                <a16:creationId xmlns:a16="http://schemas.microsoft.com/office/drawing/2014/main" id="{FC99BDD6-F884-4E3D-D53B-671D6AB1E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121" y="368008"/>
            <a:ext cx="2578290" cy="1080733"/>
          </a:xfrm>
          <a:prstGeom prst="rect">
            <a:avLst/>
          </a:prstGeom>
          <a:noFill/>
          <a:extLst>
            <a:ext uri="{909E8E84-426E-40DD-AFC4-6F175D3DCCD1}">
              <a14:hiddenFill xmlns:a14="http://schemas.microsoft.com/office/drawing/2010/main">
                <a:solidFill>
                  <a:srgbClr val="FFFFFF"/>
                </a:solidFill>
              </a14:hiddenFill>
            </a:ext>
          </a:extLst>
        </p:spPr>
      </p:pic>
      <p:pic>
        <p:nvPicPr>
          <p:cNvPr id="27" name="Gráfico 26" descr="Insignia de cruz con relleno sólido">
            <a:extLst>
              <a:ext uri="{FF2B5EF4-FFF2-40B4-BE49-F238E27FC236}">
                <a16:creationId xmlns:a16="http://schemas.microsoft.com/office/drawing/2014/main" id="{7E5CA57B-DF44-27F8-D24D-CCAA9AE1FC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7923" y="4437660"/>
            <a:ext cx="914400" cy="914400"/>
          </a:xfrm>
          <a:prstGeom prst="rect">
            <a:avLst/>
          </a:prstGeom>
        </p:spPr>
      </p:pic>
      <p:pic>
        <p:nvPicPr>
          <p:cNvPr id="30" name="Gráfico 29" descr="Marca de insignia1 con relleno sólido">
            <a:extLst>
              <a:ext uri="{FF2B5EF4-FFF2-40B4-BE49-F238E27FC236}">
                <a16:creationId xmlns:a16="http://schemas.microsoft.com/office/drawing/2014/main" id="{5ADE211A-BA38-915B-DE62-E03831B1D1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2994" y="4401684"/>
            <a:ext cx="914400" cy="914400"/>
          </a:xfrm>
          <a:prstGeom prst="rect">
            <a:avLst/>
          </a:prstGeom>
        </p:spPr>
      </p:pic>
      <p:sp>
        <p:nvSpPr>
          <p:cNvPr id="32" name="CuadroTexto 31">
            <a:extLst>
              <a:ext uri="{FF2B5EF4-FFF2-40B4-BE49-F238E27FC236}">
                <a16:creationId xmlns:a16="http://schemas.microsoft.com/office/drawing/2014/main" id="{D8127759-4163-0791-590C-2E33EFDDD913}"/>
              </a:ext>
            </a:extLst>
          </p:cNvPr>
          <p:cNvSpPr txBox="1"/>
          <p:nvPr/>
        </p:nvSpPr>
        <p:spPr>
          <a:xfrm>
            <a:off x="8543499" y="5539308"/>
            <a:ext cx="2049439" cy="461665"/>
          </a:xfrm>
          <a:prstGeom prst="rect">
            <a:avLst/>
          </a:prstGeom>
          <a:noFill/>
        </p:spPr>
        <p:txBody>
          <a:bodyPr wrap="square" rtlCol="0">
            <a:spAutoFit/>
          </a:bodyPr>
          <a:lstStyle/>
          <a:p>
            <a:pPr algn="ctr"/>
            <a:r>
              <a:rPr lang="en-US" sz="2400" b="1" dirty="0"/>
              <a:t>ImageButton</a:t>
            </a:r>
            <a:endParaRPr lang="es-ES" sz="2400" b="1" dirty="0"/>
          </a:p>
        </p:txBody>
      </p:sp>
    </p:spTree>
    <p:extLst>
      <p:ext uri="{BB962C8B-B14F-4D97-AF65-F5344CB8AC3E}">
        <p14:creationId xmlns:p14="http://schemas.microsoft.com/office/powerpoint/2010/main" val="1975786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B390F19C-3E49-4EC7-BAB1-685355DC3136}"/>
              </a:ext>
            </a:extLst>
          </p:cNvPr>
          <p:cNvSpPr txBox="1"/>
          <p:nvPr/>
        </p:nvSpPr>
        <p:spPr>
          <a:xfrm>
            <a:off x="316775" y="606326"/>
            <a:ext cx="11335294" cy="5940088"/>
          </a:xfrm>
          <a:prstGeom prst="rect">
            <a:avLst/>
          </a:prstGeom>
          <a:noFill/>
        </p:spPr>
        <p:txBody>
          <a:bodyPr wrap="square">
            <a:spAutoFit/>
          </a:bodyPr>
          <a:lstStyle/>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StackLayout</a:t>
            </a:r>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="#f5f6fa"&gt;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Frame</a:t>
            </a:r>
            <a:r>
              <a:rPr lang="en-US" sz="1000" dirty="0">
                <a:solidFill>
                  <a:srgbClr val="FF0000"/>
                </a:solidFill>
                <a:latin typeface="Consolas" panose="020B0609020204030204" pitchFamily="49" charset="0"/>
              </a:rPr>
              <a:t> BackgroundColor</a:t>
            </a:r>
            <a:r>
              <a:rPr lang="en-US" sz="1000" dirty="0">
                <a:solidFill>
                  <a:srgbClr val="0000FF"/>
                </a:solidFill>
                <a:latin typeface="Consolas" panose="020B0609020204030204" pitchFamily="49" charset="0"/>
              </a:rPr>
              <a:t>="#192a56"</a:t>
            </a:r>
            <a:r>
              <a:rPr lang="en-US" sz="1000" dirty="0">
                <a:solidFill>
                  <a:srgbClr val="FF0000"/>
                </a:solidFill>
                <a:latin typeface="Consolas" panose="020B0609020204030204" pitchFamily="49" charset="0"/>
              </a:rPr>
              <a:t> Padding</a:t>
            </a:r>
            <a:r>
              <a:rPr lang="en-US" sz="1000" dirty="0">
                <a:solidFill>
                  <a:srgbClr val="0000FF"/>
                </a:solidFill>
                <a:latin typeface="Consolas" panose="020B0609020204030204" pitchFamily="49" charset="0"/>
              </a:rPr>
              <a:t>="24"</a:t>
            </a:r>
            <a:r>
              <a:rPr lang="en-US" sz="1000" dirty="0">
                <a:solidFill>
                  <a:srgbClr val="FF0000"/>
                </a:solidFill>
                <a:latin typeface="Consolas" panose="020B0609020204030204" pitchFamily="49" charset="0"/>
              </a:rPr>
              <a:t> CornerRadius</a:t>
            </a:r>
            <a:r>
              <a:rPr lang="en-US" sz="1000" dirty="0">
                <a:solidFill>
                  <a:srgbClr val="0000FF"/>
                </a:solidFill>
                <a:latin typeface="Consolas" panose="020B0609020204030204" pitchFamily="49" charset="0"/>
              </a:rPr>
              <a:t>="10"</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BorderColor</a:t>
            </a:r>
            <a:r>
              <a:rPr lang="en-US" sz="1000" dirty="0">
                <a:solidFill>
                  <a:srgbClr val="0000FF"/>
                </a:solidFill>
                <a:latin typeface="Consolas" panose="020B0609020204030204" pitchFamily="49" charset="0"/>
              </a:rPr>
              <a:t>="White" &gt;</a:t>
            </a:r>
            <a:endParaRPr lang="en-US"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Label</a:t>
            </a:r>
            <a:r>
              <a:rPr lang="es-DO" sz="1000" dirty="0">
                <a:solidFill>
                  <a:srgbClr val="FF0000"/>
                </a:solidFill>
                <a:latin typeface="Consolas" panose="020B0609020204030204" pitchFamily="49" charset="0"/>
              </a:rPr>
              <a:t> Text</a:t>
            </a:r>
            <a:r>
              <a:rPr lang="es-DO" sz="1000" dirty="0">
                <a:solidFill>
                  <a:srgbClr val="0000FF"/>
                </a:solidFill>
                <a:latin typeface="Consolas" panose="020B0609020204030204" pitchFamily="49" charset="0"/>
              </a:rPr>
              <a:t>="Login Basico PDM!"</a:t>
            </a:r>
            <a:r>
              <a:rPr lang="es-DO" sz="1000" dirty="0">
                <a:solidFill>
                  <a:srgbClr val="FF0000"/>
                </a:solidFill>
                <a:latin typeface="Consolas" panose="020B0609020204030204" pitchFamily="49" charset="0"/>
              </a:rPr>
              <a:t> HorizontalTextAlignment</a:t>
            </a:r>
            <a:r>
              <a:rPr lang="es-DO" sz="1000" dirty="0">
                <a:solidFill>
                  <a:srgbClr val="0000FF"/>
                </a:solidFill>
                <a:latin typeface="Consolas" panose="020B0609020204030204" pitchFamily="49" charset="0"/>
              </a:rPr>
              <a:t>="Center"</a:t>
            </a:r>
            <a:r>
              <a:rPr lang="es-DO" sz="1000" dirty="0">
                <a:solidFill>
                  <a:srgbClr val="FF0000"/>
                </a:solidFill>
                <a:latin typeface="Consolas" panose="020B0609020204030204" pitchFamily="49" charset="0"/>
              </a:rPr>
              <a:t> TextColor</a:t>
            </a:r>
            <a:r>
              <a:rPr lang="es-DO" sz="1000" dirty="0">
                <a:solidFill>
                  <a:srgbClr val="0000FF"/>
                </a:solidFill>
                <a:latin typeface="Consolas" panose="020B0609020204030204" pitchFamily="49" charset="0"/>
              </a:rPr>
              <a:t>="White"</a:t>
            </a:r>
            <a:r>
              <a:rPr lang="es-DO" sz="1000" dirty="0">
                <a:solidFill>
                  <a:srgbClr val="FF0000"/>
                </a:solidFill>
                <a:latin typeface="Consolas" panose="020B0609020204030204" pitchFamily="49" charset="0"/>
              </a:rPr>
              <a:t> FontSize</a:t>
            </a:r>
            <a:r>
              <a:rPr lang="es-DO" sz="1000" dirty="0">
                <a:solidFill>
                  <a:srgbClr val="0000FF"/>
                </a:solidFill>
                <a:latin typeface="Consolas" panose="020B0609020204030204" pitchFamily="49" charset="0"/>
              </a:rPr>
              <a:t>="30"/&gt;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Frame</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Frame</a:t>
            </a:r>
            <a:r>
              <a:rPr lang="es-DO" sz="1000" dirty="0">
                <a:solidFill>
                  <a:srgbClr val="FF0000"/>
                </a:solidFill>
                <a:latin typeface="Consolas" panose="020B0609020204030204" pitchFamily="49" charset="0"/>
              </a:rPr>
              <a:t> Margin</a:t>
            </a:r>
            <a:r>
              <a:rPr lang="es-DO" sz="1000" dirty="0">
                <a:solidFill>
                  <a:srgbClr val="0000FF"/>
                </a:solidFill>
                <a:latin typeface="Consolas" panose="020B0609020204030204" pitchFamily="49" charset="0"/>
              </a:rPr>
              <a:t>="10"</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BorderColor</a:t>
            </a:r>
            <a:r>
              <a:rPr lang="es-DO" sz="1000" dirty="0">
                <a:solidFill>
                  <a:srgbClr val="0000FF"/>
                </a:solidFill>
                <a:latin typeface="Consolas" panose="020B0609020204030204" pitchFamily="49" charset="0"/>
              </a:rPr>
              <a:t>="#192a56"</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CornerRadius</a:t>
            </a:r>
            <a:r>
              <a:rPr lang="es-DO" sz="1000" dirty="0">
                <a:solidFill>
                  <a:srgbClr val="0000FF"/>
                </a:solidFill>
                <a:latin typeface="Consolas" panose="020B0609020204030204" pitchFamily="49" charset="0"/>
              </a:rPr>
              <a:t>="150"</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HeightRequest</a:t>
            </a:r>
            <a:r>
              <a:rPr lang="es-DO" sz="1000" dirty="0">
                <a:solidFill>
                  <a:srgbClr val="0000FF"/>
                </a:solidFill>
                <a:latin typeface="Consolas" panose="020B0609020204030204" pitchFamily="49" charset="0"/>
              </a:rPr>
              <a:t>="100"</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WidthRequest</a:t>
            </a:r>
            <a:r>
              <a:rPr lang="es-DO" sz="1000" dirty="0">
                <a:solidFill>
                  <a:srgbClr val="0000FF"/>
                </a:solidFill>
                <a:latin typeface="Consolas" panose="020B0609020204030204" pitchFamily="49" charset="0"/>
              </a:rPr>
              <a:t>="100"</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IsClippedToBounds</a:t>
            </a:r>
            <a:r>
              <a:rPr lang="es-DO" sz="1000" dirty="0">
                <a:solidFill>
                  <a:srgbClr val="0000FF"/>
                </a:solidFill>
                <a:latin typeface="Consolas" panose="020B0609020204030204" pitchFamily="49" charset="0"/>
              </a:rPr>
              <a:t>="True"</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HorizontalOptions</a:t>
            </a:r>
            <a:r>
              <a:rPr lang="es-DO" sz="1000" dirty="0">
                <a:solidFill>
                  <a:srgbClr val="0000FF"/>
                </a:solidFill>
                <a:latin typeface="Consolas" panose="020B0609020204030204" pitchFamily="49" charset="0"/>
              </a:rPr>
              <a:t>="Center"</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VerticalOptions</a:t>
            </a:r>
            <a:r>
              <a:rPr lang="es-DO" sz="1000" dirty="0">
                <a:solidFill>
                  <a:srgbClr val="0000FF"/>
                </a:solidFill>
                <a:latin typeface="Consolas" panose="020B0609020204030204" pitchFamily="49" charset="0"/>
              </a:rPr>
              <a:t>="Center"&gt;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Image</a:t>
            </a:r>
            <a:r>
              <a:rPr lang="es-DO" sz="1000" dirty="0">
                <a:solidFill>
                  <a:srgbClr val="FF0000"/>
                </a:solidFill>
                <a:latin typeface="Consolas" panose="020B0609020204030204" pitchFamily="49" charset="0"/>
              </a:rPr>
              <a:t> Source</a:t>
            </a:r>
            <a:r>
              <a:rPr lang="es-DO" sz="1000" dirty="0">
                <a:solidFill>
                  <a:srgbClr val="0000FF"/>
                </a:solidFill>
                <a:latin typeface="Consolas" panose="020B0609020204030204" pitchFamily="49" charset="0"/>
              </a:rPr>
              <a:t>="iconologin.png"</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="#ffffff"</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Aspect</a:t>
            </a:r>
            <a:r>
              <a:rPr lang="es-DO" sz="1000" dirty="0">
                <a:solidFill>
                  <a:srgbClr val="0000FF"/>
                </a:solidFill>
                <a:latin typeface="Consolas" panose="020B0609020204030204" pitchFamily="49" charset="0"/>
              </a:rPr>
              <a:t>="AspectFill"</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Margin</a:t>
            </a:r>
            <a:r>
              <a:rPr lang="es-DO" sz="1000" dirty="0">
                <a:solidFill>
                  <a:srgbClr val="0000FF"/>
                </a:solidFill>
                <a:latin typeface="Consolas" panose="020B0609020204030204" pitchFamily="49" charset="0"/>
              </a:rPr>
              <a:t>="-8"</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HeightRequest</a:t>
            </a:r>
            <a:r>
              <a:rPr lang="es-DO" sz="1000" dirty="0">
                <a:solidFill>
                  <a:srgbClr val="0000FF"/>
                </a:solidFill>
                <a:latin typeface="Consolas" panose="020B0609020204030204" pitchFamily="49" charset="0"/>
              </a:rPr>
              <a:t>="100"</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WidthRequest</a:t>
            </a:r>
            <a:r>
              <a:rPr lang="es-DO" sz="1000" dirty="0">
                <a:solidFill>
                  <a:srgbClr val="0000FF"/>
                </a:solidFill>
                <a:latin typeface="Consolas" panose="020B0609020204030204" pitchFamily="49" charset="0"/>
              </a:rPr>
              <a:t>="100" /&gt;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Frame</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Entry</a:t>
            </a:r>
            <a:r>
              <a:rPr lang="es-DO" sz="1000" dirty="0">
                <a:solidFill>
                  <a:srgbClr val="FF0000"/>
                </a:solidFill>
                <a:latin typeface="Consolas" panose="020B0609020204030204" pitchFamily="49" charset="0"/>
              </a:rPr>
              <a:t> Placeholder</a:t>
            </a:r>
            <a:r>
              <a:rPr lang="es-DO" sz="1000" dirty="0">
                <a:solidFill>
                  <a:srgbClr val="0000FF"/>
                </a:solidFill>
                <a:latin typeface="Consolas" panose="020B0609020204030204" pitchFamily="49" charset="0"/>
              </a:rPr>
              <a:t>="Usuario"</a:t>
            </a:r>
            <a:r>
              <a:rPr lang="es-DO" sz="1000" dirty="0">
                <a:solidFill>
                  <a:srgbClr val="FF0000"/>
                </a:solidFill>
                <a:latin typeface="Consolas" panose="020B0609020204030204" pitchFamily="49" charset="0"/>
              </a:rPr>
              <a:t> TextColor</a:t>
            </a:r>
            <a:r>
              <a:rPr lang="es-DO" sz="1000" dirty="0">
                <a:solidFill>
                  <a:srgbClr val="0000FF"/>
                </a:solidFill>
                <a:latin typeface="Consolas" panose="020B0609020204030204" pitchFamily="49" charset="0"/>
              </a:rPr>
              <a:t>="#192a56"</a:t>
            </a:r>
            <a:r>
              <a:rPr lang="es-DO" sz="1000" dirty="0">
                <a:solidFill>
                  <a:srgbClr val="FF0000"/>
                </a:solidFill>
                <a:latin typeface="Consolas" panose="020B0609020204030204" pitchFamily="49" charset="0"/>
              </a:rPr>
              <a:t> FontSize</a:t>
            </a:r>
            <a:r>
              <a:rPr lang="es-DO" sz="1000" dirty="0">
                <a:solidFill>
                  <a:srgbClr val="0000FF"/>
                </a:solidFill>
                <a:latin typeface="Consolas" panose="020B0609020204030204" pitchFamily="49" charset="0"/>
              </a:rPr>
              <a:t>="25"</a:t>
            </a:r>
            <a:r>
              <a:rPr lang="es-DO" sz="1000" dirty="0">
                <a:solidFill>
                  <a:srgbClr val="FF0000"/>
                </a:solidFill>
                <a:latin typeface="Consolas" panose="020B0609020204030204" pitchFamily="49" charset="0"/>
              </a:rPr>
              <a:t> HorizontalTextAlignment</a:t>
            </a:r>
            <a:r>
              <a:rPr lang="es-DO" sz="1000" dirty="0">
                <a:solidFill>
                  <a:srgbClr val="0000FF"/>
                </a:solidFill>
                <a:latin typeface="Consolas" panose="020B0609020204030204" pitchFamily="49" charset="0"/>
              </a:rPr>
              <a:t>="Center"</a:t>
            </a:r>
            <a:r>
              <a:rPr lang="es-DO" sz="1000" dirty="0">
                <a:solidFill>
                  <a:srgbClr val="FF0000"/>
                </a:solidFill>
                <a:latin typeface="Consolas" panose="020B0609020204030204" pitchFamily="49" charset="0"/>
              </a:rPr>
              <a:t> Margin</a:t>
            </a:r>
            <a:r>
              <a:rPr lang="es-DO" sz="1000" dirty="0">
                <a:solidFill>
                  <a:srgbClr val="0000FF"/>
                </a:solidFill>
                <a:latin typeface="Consolas" panose="020B0609020204030204" pitchFamily="49" charset="0"/>
              </a:rPr>
              <a:t>="20"</a:t>
            </a:r>
            <a:r>
              <a:rPr lang="es-DO" sz="1000" dirty="0">
                <a:solidFill>
                  <a:srgbClr val="FF0000"/>
                </a:solidFill>
                <a:latin typeface="Consolas" panose="020B0609020204030204" pitchFamily="49" charset="0"/>
              </a:rPr>
              <a:t> x</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Name</a:t>
            </a:r>
            <a:r>
              <a:rPr lang="es-DO" sz="1000" dirty="0">
                <a:solidFill>
                  <a:srgbClr val="0000FF"/>
                </a:solidFill>
                <a:latin typeface="Consolas" panose="020B0609020204030204" pitchFamily="49" charset="0"/>
              </a:rPr>
              <a:t>="txtUsuario"/&gt;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Entry</a:t>
            </a:r>
            <a:r>
              <a:rPr lang="es-DO" sz="1000" dirty="0">
                <a:solidFill>
                  <a:srgbClr val="FF0000"/>
                </a:solidFill>
                <a:latin typeface="Consolas" panose="020B0609020204030204" pitchFamily="49" charset="0"/>
              </a:rPr>
              <a:t> Placeholder</a:t>
            </a:r>
            <a:r>
              <a:rPr lang="es-DO" sz="1000" dirty="0">
                <a:solidFill>
                  <a:srgbClr val="0000FF"/>
                </a:solidFill>
                <a:latin typeface="Consolas" panose="020B0609020204030204" pitchFamily="49" charset="0"/>
              </a:rPr>
              <a:t>="Password"</a:t>
            </a:r>
            <a:r>
              <a:rPr lang="es-DO" sz="1000" dirty="0">
                <a:solidFill>
                  <a:srgbClr val="FF0000"/>
                </a:solidFill>
                <a:latin typeface="Consolas" panose="020B0609020204030204" pitchFamily="49" charset="0"/>
              </a:rPr>
              <a:t> IsPassword</a:t>
            </a:r>
            <a:r>
              <a:rPr lang="es-DO" sz="1000" dirty="0">
                <a:solidFill>
                  <a:srgbClr val="0000FF"/>
                </a:solidFill>
                <a:latin typeface="Consolas" panose="020B0609020204030204" pitchFamily="49" charset="0"/>
              </a:rPr>
              <a:t>="True"</a:t>
            </a:r>
            <a:r>
              <a:rPr lang="es-DO" sz="1000" dirty="0">
                <a:solidFill>
                  <a:srgbClr val="FF0000"/>
                </a:solidFill>
                <a:latin typeface="Consolas" panose="020B0609020204030204" pitchFamily="49" charset="0"/>
              </a:rPr>
              <a:t> TextColor</a:t>
            </a:r>
            <a:r>
              <a:rPr lang="es-DO" sz="1000" dirty="0">
                <a:solidFill>
                  <a:srgbClr val="0000FF"/>
                </a:solidFill>
                <a:latin typeface="Consolas" panose="020B0609020204030204" pitchFamily="49" charset="0"/>
              </a:rPr>
              <a:t>="#192a56"</a:t>
            </a:r>
            <a:r>
              <a:rPr lang="es-DO" sz="1000" dirty="0">
                <a:solidFill>
                  <a:srgbClr val="FF0000"/>
                </a:solidFill>
                <a:latin typeface="Consolas" panose="020B0609020204030204" pitchFamily="49" charset="0"/>
              </a:rPr>
              <a:t> FontSize</a:t>
            </a:r>
            <a:r>
              <a:rPr lang="es-DO" sz="1000" dirty="0">
                <a:solidFill>
                  <a:srgbClr val="0000FF"/>
                </a:solidFill>
                <a:latin typeface="Consolas" panose="020B0609020204030204" pitchFamily="49" charset="0"/>
              </a:rPr>
              <a:t>="25"</a:t>
            </a:r>
            <a:r>
              <a:rPr lang="es-DO" sz="1000" dirty="0">
                <a:solidFill>
                  <a:srgbClr val="FF0000"/>
                </a:solidFill>
                <a:latin typeface="Consolas" panose="020B0609020204030204" pitchFamily="49" charset="0"/>
              </a:rPr>
              <a:t> HorizontalTextAlignment</a:t>
            </a:r>
            <a:r>
              <a:rPr lang="es-DO" sz="1000" dirty="0">
                <a:solidFill>
                  <a:srgbClr val="0000FF"/>
                </a:solidFill>
                <a:latin typeface="Consolas" panose="020B0609020204030204" pitchFamily="49" charset="0"/>
              </a:rPr>
              <a:t>="Center"</a:t>
            </a:r>
            <a:r>
              <a:rPr lang="es-DO" sz="1000" dirty="0">
                <a:solidFill>
                  <a:srgbClr val="FF0000"/>
                </a:solidFill>
                <a:latin typeface="Consolas" panose="020B0609020204030204" pitchFamily="49" charset="0"/>
              </a:rPr>
              <a:t> Margin</a:t>
            </a:r>
            <a:r>
              <a:rPr lang="es-DO" sz="1000" dirty="0">
                <a:solidFill>
                  <a:srgbClr val="0000FF"/>
                </a:solidFill>
                <a:latin typeface="Consolas" panose="020B0609020204030204" pitchFamily="49" charset="0"/>
              </a:rPr>
              <a:t>="20"</a:t>
            </a:r>
            <a:r>
              <a:rPr lang="es-DO" sz="1000" dirty="0">
                <a:solidFill>
                  <a:srgbClr val="FF0000"/>
                </a:solidFill>
                <a:latin typeface="Consolas" panose="020B0609020204030204" pitchFamily="49" charset="0"/>
              </a:rPr>
              <a:t> x</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Name</a:t>
            </a:r>
            <a:r>
              <a:rPr lang="es-DO" sz="1000" dirty="0">
                <a:solidFill>
                  <a:srgbClr val="0000FF"/>
                </a:solidFill>
                <a:latin typeface="Consolas" panose="020B0609020204030204" pitchFamily="49" charset="0"/>
              </a:rPr>
              <a:t>="txtPassword"/&gt;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p>
          <a:p>
            <a:r>
              <a:rPr lang="es-DO"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StackLayout</a:t>
            </a:r>
            <a:r>
              <a:rPr lang="en-US" sz="1000" dirty="0">
                <a:solidFill>
                  <a:srgbClr val="FF0000"/>
                </a:solidFill>
                <a:latin typeface="Consolas" panose="020B0609020204030204" pitchFamily="49" charset="0"/>
              </a:rPr>
              <a:t> Orientation</a:t>
            </a:r>
            <a:r>
              <a:rPr lang="en-US" sz="1000" dirty="0">
                <a:solidFill>
                  <a:srgbClr val="0000FF"/>
                </a:solidFill>
                <a:latin typeface="Consolas" panose="020B0609020204030204" pitchFamily="49" charset="0"/>
              </a:rPr>
              <a:t>="Vertical"</a:t>
            </a:r>
            <a:r>
              <a:rPr lang="en-US" sz="1000" dirty="0">
                <a:solidFill>
                  <a:srgbClr val="FF0000"/>
                </a:solidFill>
                <a:latin typeface="Consolas" panose="020B0609020204030204" pitchFamily="49" charset="0"/>
              </a:rPr>
              <a:t> HeightRequest</a:t>
            </a:r>
            <a:r>
              <a:rPr lang="en-US" sz="1000" dirty="0">
                <a:solidFill>
                  <a:srgbClr val="0000FF"/>
                </a:solidFill>
                <a:latin typeface="Consolas" panose="020B0609020204030204" pitchFamily="49" charset="0"/>
              </a:rPr>
              <a:t>="120"</a:t>
            </a:r>
            <a:r>
              <a:rPr lang="en-US" sz="1000" dirty="0">
                <a:solidFill>
                  <a:srgbClr val="FF0000"/>
                </a:solidFill>
                <a:latin typeface="Consolas" panose="020B0609020204030204" pitchFamily="49" charset="0"/>
              </a:rPr>
              <a:t> BackgroundColor</a:t>
            </a:r>
            <a:r>
              <a:rPr lang="en-US" sz="1000" dirty="0">
                <a:solidFill>
                  <a:srgbClr val="0000FF"/>
                </a:solidFill>
                <a:latin typeface="Consolas" panose="020B0609020204030204" pitchFamily="49" charset="0"/>
              </a:rPr>
              <a:t>="#f5f6fa"</a:t>
            </a:r>
            <a:r>
              <a:rPr lang="en-US" sz="1000" dirty="0">
                <a:solidFill>
                  <a:srgbClr val="FF0000"/>
                </a:solidFill>
                <a:latin typeface="Consolas" panose="020B0609020204030204" pitchFamily="49" charset="0"/>
              </a:rPr>
              <a:t> Padding</a:t>
            </a:r>
            <a:r>
              <a:rPr lang="en-US" sz="1000" dirty="0">
                <a:solidFill>
                  <a:srgbClr val="0000FF"/>
                </a:solidFill>
                <a:latin typeface="Consolas" panose="020B0609020204030204" pitchFamily="49" charset="0"/>
              </a:rPr>
              <a:t>="10"</a:t>
            </a:r>
            <a:r>
              <a:rPr lang="en-US" sz="1000" dirty="0">
                <a:solidFill>
                  <a:srgbClr val="FF0000"/>
                </a:solidFill>
                <a:latin typeface="Consolas" panose="020B0609020204030204" pitchFamily="49" charset="0"/>
              </a:rPr>
              <a:t> Margin</a:t>
            </a:r>
            <a:r>
              <a:rPr lang="en-US" sz="1000" dirty="0">
                <a:solidFill>
                  <a:srgbClr val="0000FF"/>
                </a:solidFill>
                <a:latin typeface="Consolas" panose="020B0609020204030204" pitchFamily="49" charset="0"/>
              </a:rPr>
              <a:t>="20"&gt;</a:t>
            </a:r>
            <a:endParaRPr lang="en-US"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StackLayout</a:t>
            </a:r>
            <a:r>
              <a:rPr lang="en-US" sz="1000" dirty="0">
                <a:solidFill>
                  <a:srgbClr val="FF0000"/>
                </a:solidFill>
                <a:latin typeface="Consolas" panose="020B0609020204030204" pitchFamily="49" charset="0"/>
              </a:rPr>
              <a:t> Spacing</a:t>
            </a:r>
            <a:r>
              <a:rPr lang="en-US" sz="1000" dirty="0">
                <a:solidFill>
                  <a:srgbClr val="0000FF"/>
                </a:solidFill>
                <a:latin typeface="Consolas" panose="020B0609020204030204" pitchFamily="49" charset="0"/>
              </a:rPr>
              <a:t>="0"</a:t>
            </a:r>
            <a:r>
              <a:rPr lang="en-US" sz="1000" dirty="0">
                <a:solidFill>
                  <a:srgbClr val="FF0000"/>
                </a:solidFill>
                <a:latin typeface="Consolas" panose="020B0609020204030204" pitchFamily="49" charset="0"/>
              </a:rPr>
              <a:t> BackgroundColor</a:t>
            </a:r>
            <a:r>
              <a:rPr lang="en-US" sz="1000" dirty="0">
                <a:solidFill>
                  <a:srgbClr val="0000FF"/>
                </a:solidFill>
                <a:latin typeface="Consolas" panose="020B0609020204030204" pitchFamily="49" charset="0"/>
              </a:rPr>
              <a:t>="#f5f6fa"</a:t>
            </a:r>
            <a:r>
              <a:rPr lang="en-US" sz="1000" dirty="0">
                <a:solidFill>
                  <a:srgbClr val="FF0000"/>
                </a:solidFill>
                <a:latin typeface="Consolas" panose="020B0609020204030204" pitchFamily="49" charset="0"/>
              </a:rPr>
              <a:t> Orientation</a:t>
            </a:r>
            <a:r>
              <a:rPr lang="en-US" sz="1000" dirty="0">
                <a:solidFill>
                  <a:srgbClr val="0000FF"/>
                </a:solidFill>
                <a:latin typeface="Consolas" panose="020B0609020204030204" pitchFamily="49" charset="0"/>
              </a:rPr>
              <a:t>="Horizontal"</a:t>
            </a:r>
            <a:r>
              <a:rPr lang="en-US" sz="1000" dirty="0">
                <a:solidFill>
                  <a:srgbClr val="FF0000"/>
                </a:solidFill>
                <a:latin typeface="Consolas" panose="020B0609020204030204" pitchFamily="49" charset="0"/>
              </a:rPr>
              <a:t> HorizontalOptions</a:t>
            </a:r>
            <a:r>
              <a:rPr lang="en-US" sz="1000" dirty="0">
                <a:solidFill>
                  <a:srgbClr val="0000FF"/>
                </a:solidFill>
                <a:latin typeface="Consolas" panose="020B0609020204030204" pitchFamily="49" charset="0"/>
              </a:rPr>
              <a:t>="Center"</a:t>
            </a:r>
            <a:r>
              <a:rPr lang="en-US" sz="1000" dirty="0">
                <a:solidFill>
                  <a:srgbClr val="FF0000"/>
                </a:solidFill>
                <a:latin typeface="Consolas" panose="020B0609020204030204" pitchFamily="49" charset="0"/>
              </a:rPr>
              <a:t> Padding</a:t>
            </a:r>
            <a:r>
              <a:rPr lang="en-US" sz="1000" dirty="0">
                <a:solidFill>
                  <a:srgbClr val="0000FF"/>
                </a:solidFill>
                <a:latin typeface="Consolas" panose="020B0609020204030204" pitchFamily="49" charset="0"/>
              </a:rPr>
              <a:t>="10"</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ImageButton</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="#f5f6fa"</a:t>
            </a:r>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Source</a:t>
            </a:r>
            <a:r>
              <a:rPr lang="es-DO" sz="1000" dirty="0">
                <a:solidFill>
                  <a:srgbClr val="0000FF"/>
                </a:solidFill>
                <a:latin typeface="Consolas" panose="020B0609020204030204" pitchFamily="49" charset="0"/>
              </a:rPr>
              <a:t>="aceptar.png"</a:t>
            </a:r>
            <a:r>
              <a:rPr lang="es-DO" sz="1000" dirty="0">
                <a:solidFill>
                  <a:srgbClr val="FF0000"/>
                </a:solidFill>
                <a:latin typeface="Consolas" panose="020B0609020204030204" pitchFamily="49" charset="0"/>
              </a:rPr>
              <a:t> HeightRequest</a:t>
            </a:r>
            <a:r>
              <a:rPr lang="es-DO" sz="1000" dirty="0">
                <a:solidFill>
                  <a:srgbClr val="0000FF"/>
                </a:solidFill>
                <a:latin typeface="Consolas" panose="020B0609020204030204" pitchFamily="49" charset="0"/>
              </a:rPr>
              <a:t>="100"</a:t>
            </a:r>
            <a:r>
              <a:rPr lang="es-DO" sz="1000" dirty="0">
                <a:solidFill>
                  <a:srgbClr val="FF0000"/>
                </a:solidFill>
                <a:latin typeface="Consolas" panose="020B0609020204030204" pitchFamily="49" charset="0"/>
              </a:rPr>
              <a:t> WidthRequest</a:t>
            </a:r>
            <a:r>
              <a:rPr lang="es-DO" sz="1000" dirty="0">
                <a:solidFill>
                  <a:srgbClr val="0000FF"/>
                </a:solidFill>
                <a:latin typeface="Consolas" panose="020B0609020204030204" pitchFamily="49" charset="0"/>
              </a:rPr>
              <a:t>="100"</a:t>
            </a:r>
            <a:r>
              <a:rPr lang="es-DO" sz="1000" dirty="0">
                <a:solidFill>
                  <a:srgbClr val="FF0000"/>
                </a:solidFill>
                <a:latin typeface="Consolas" panose="020B0609020204030204" pitchFamily="49" charset="0"/>
              </a:rPr>
              <a:t> x</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Name</a:t>
            </a:r>
            <a:r>
              <a:rPr lang="es-DO" sz="1000" dirty="0">
                <a:solidFill>
                  <a:srgbClr val="0000FF"/>
                </a:solidFill>
                <a:latin typeface="Consolas" panose="020B0609020204030204" pitchFamily="49" charset="0"/>
              </a:rPr>
              <a:t>="btnOk"/&gt;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ImageButton</a:t>
            </a:r>
            <a:r>
              <a:rPr lang="es-DO" sz="1000" dirty="0">
                <a:solidFill>
                  <a:srgbClr val="FF0000"/>
                </a:solidFill>
                <a:latin typeface="Consolas" panose="020B0609020204030204" pitchFamily="49" charset="0"/>
              </a:rPr>
              <a:t> BackgroundColor</a:t>
            </a:r>
            <a:r>
              <a:rPr lang="es-DO" sz="1000" dirty="0">
                <a:solidFill>
                  <a:srgbClr val="0000FF"/>
                </a:solidFill>
                <a:latin typeface="Consolas" panose="020B0609020204030204" pitchFamily="49" charset="0"/>
              </a:rPr>
              <a:t>="#f5f6fa"</a:t>
            </a:r>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Source</a:t>
            </a:r>
            <a:r>
              <a:rPr lang="es-DO" sz="1000" dirty="0">
                <a:solidFill>
                  <a:srgbClr val="0000FF"/>
                </a:solidFill>
                <a:latin typeface="Consolas" panose="020B0609020204030204" pitchFamily="49" charset="0"/>
              </a:rPr>
              <a:t>="no.png"</a:t>
            </a:r>
            <a:r>
              <a:rPr lang="es-DO" sz="1000" dirty="0">
                <a:solidFill>
                  <a:srgbClr val="FF0000"/>
                </a:solidFill>
                <a:latin typeface="Consolas" panose="020B0609020204030204" pitchFamily="49" charset="0"/>
              </a:rPr>
              <a:t> HeightRequest</a:t>
            </a:r>
            <a:r>
              <a:rPr lang="es-DO" sz="1000" dirty="0">
                <a:solidFill>
                  <a:srgbClr val="0000FF"/>
                </a:solidFill>
                <a:latin typeface="Consolas" panose="020B0609020204030204" pitchFamily="49" charset="0"/>
              </a:rPr>
              <a:t>="100"</a:t>
            </a:r>
            <a:r>
              <a:rPr lang="es-DO" sz="1000" dirty="0">
                <a:solidFill>
                  <a:srgbClr val="FF0000"/>
                </a:solidFill>
                <a:latin typeface="Consolas" panose="020B0609020204030204" pitchFamily="49" charset="0"/>
              </a:rPr>
              <a:t> WidthRequest</a:t>
            </a:r>
            <a:r>
              <a:rPr lang="es-DO" sz="1000" dirty="0">
                <a:solidFill>
                  <a:srgbClr val="0000FF"/>
                </a:solidFill>
                <a:latin typeface="Consolas" panose="020B0609020204030204" pitchFamily="49" charset="0"/>
              </a:rPr>
              <a:t>="90"</a:t>
            </a:r>
            <a:r>
              <a:rPr lang="es-DO" sz="1000" dirty="0">
                <a:solidFill>
                  <a:srgbClr val="FF0000"/>
                </a:solidFill>
                <a:latin typeface="Consolas" panose="020B0609020204030204" pitchFamily="49" charset="0"/>
              </a:rPr>
              <a:t> x</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Name</a:t>
            </a:r>
            <a:r>
              <a:rPr lang="es-DO" sz="1000" dirty="0">
                <a:solidFill>
                  <a:srgbClr val="0000FF"/>
                </a:solidFill>
                <a:latin typeface="Consolas" panose="020B0609020204030204" pitchFamily="49" charset="0"/>
              </a:rPr>
              <a:t>="btnNo"</a:t>
            </a:r>
            <a:r>
              <a:rPr lang="es-DO" sz="1000" dirty="0">
                <a:solidFill>
                  <a:srgbClr val="FF0000"/>
                </a:solidFill>
                <a:latin typeface="Consolas" panose="020B0609020204030204" pitchFamily="49" charset="0"/>
              </a:rPr>
              <a:t> </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StackLayout</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StackLayout</a:t>
            </a:r>
            <a:r>
              <a:rPr lang="es-DO" sz="1000" dirty="0">
                <a:solidFill>
                  <a:srgbClr val="0000FF"/>
                </a:solidFill>
                <a:latin typeface="Consolas" panose="020B0609020204030204" pitchFamily="49" charset="0"/>
              </a:rPr>
              <a:t>&gt;</a:t>
            </a:r>
            <a:endParaRPr lang="es-DO" sz="1000" dirty="0">
              <a:solidFill>
                <a:srgbClr val="000000"/>
              </a:solidFill>
              <a:latin typeface="Consolas" panose="020B0609020204030204" pitchFamily="49" charset="0"/>
            </a:endParaRPr>
          </a:p>
          <a:p>
            <a:endParaRPr lang="es-DO"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0000FF"/>
                </a:solidFill>
                <a:latin typeface="Consolas" panose="020B0609020204030204" pitchFamily="49" charset="0"/>
              </a:rPr>
              <a:t>&lt;/</a:t>
            </a:r>
            <a:r>
              <a:rPr lang="es-DO" sz="1000" dirty="0">
                <a:solidFill>
                  <a:srgbClr val="A31515"/>
                </a:solidFill>
                <a:latin typeface="Consolas" panose="020B0609020204030204" pitchFamily="49" charset="0"/>
              </a:rPr>
              <a:t>StackLayout</a:t>
            </a:r>
            <a:r>
              <a:rPr lang="es-DO" sz="1000" dirty="0">
                <a:solidFill>
                  <a:srgbClr val="0000FF"/>
                </a:solidFill>
                <a:latin typeface="Consolas" panose="020B0609020204030204" pitchFamily="49" charset="0"/>
              </a:rPr>
              <a:t>&gt;</a:t>
            </a:r>
            <a:endParaRPr lang="es-DO" sz="1000" dirty="0"/>
          </a:p>
        </p:txBody>
      </p:sp>
      <p:sp>
        <p:nvSpPr>
          <p:cNvPr id="63" name="TextBox 62">
            <a:extLst>
              <a:ext uri="{FF2B5EF4-FFF2-40B4-BE49-F238E27FC236}">
                <a16:creationId xmlns:a16="http://schemas.microsoft.com/office/drawing/2014/main" id="{FCD736A0-3ACA-4FD4-85C1-A0CACB6B6AB7}"/>
              </a:ext>
            </a:extLst>
          </p:cNvPr>
          <p:cNvSpPr txBox="1"/>
          <p:nvPr/>
        </p:nvSpPr>
        <p:spPr>
          <a:xfrm>
            <a:off x="1090268" y="49976"/>
            <a:ext cx="10241280"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Codigo Fuente Basico para Copiar en el Frontend </a:t>
            </a:r>
            <a:r>
              <a:rPr lang="en-US" sz="2800" b="1" dirty="0" err="1">
                <a:effectLst>
                  <a:outerShdw blurRad="38100" dist="38100" dir="2700000" algn="tl">
                    <a:srgbClr val="000000">
                      <a:alpha val="43137"/>
                    </a:srgbClr>
                  </a:outerShdw>
                </a:effectLst>
                <a:highlight>
                  <a:srgbClr val="FFFF00"/>
                </a:highlight>
              </a:rPr>
              <a:t>MainPage.XAML</a:t>
            </a:r>
            <a:endParaRPr lang="es-DO" sz="2800" b="1" dirty="0">
              <a:effectLst>
                <a:outerShdw blurRad="38100" dist="38100" dir="2700000" algn="tl">
                  <a:srgbClr val="000000">
                    <a:alpha val="43137"/>
                  </a:srgbClr>
                </a:outerShdw>
              </a:effectLst>
              <a:highlight>
                <a:srgbClr val="FFFF00"/>
              </a:highlight>
            </a:endParaRPr>
          </a:p>
        </p:txBody>
      </p:sp>
      <p:sp>
        <p:nvSpPr>
          <p:cNvPr id="2" name="TextBox 1">
            <a:extLst>
              <a:ext uri="{FF2B5EF4-FFF2-40B4-BE49-F238E27FC236}">
                <a16:creationId xmlns:a16="http://schemas.microsoft.com/office/drawing/2014/main" id="{B2B0A771-6878-4295-94AE-6B207502F37A}"/>
              </a:ext>
            </a:extLst>
          </p:cNvPr>
          <p:cNvSpPr txBox="1"/>
          <p:nvPr/>
        </p:nvSpPr>
        <p:spPr>
          <a:xfrm>
            <a:off x="5596840" y="1529542"/>
            <a:ext cx="6207233" cy="1477328"/>
          </a:xfrm>
          <a:prstGeom prst="rect">
            <a:avLst/>
          </a:prstGeom>
          <a:noFill/>
        </p:spPr>
        <p:txBody>
          <a:bodyPr wrap="square" rtlCol="0">
            <a:spAutoFit/>
          </a:bodyPr>
          <a:lstStyle/>
          <a:p>
            <a:pPr algn="just"/>
            <a:r>
              <a:rPr lang="en-US" dirty="0"/>
              <a:t>Aqui usamos un </a:t>
            </a:r>
            <a:r>
              <a:rPr lang="en-US" b="1" dirty="0"/>
              <a:t>StackLayout</a:t>
            </a:r>
            <a:r>
              <a:rPr lang="en-US" dirty="0"/>
              <a:t> y dentro de el, hemos creado dos </a:t>
            </a:r>
            <a:r>
              <a:rPr lang="en-US" b="1" dirty="0"/>
              <a:t>Frame</a:t>
            </a:r>
            <a:r>
              <a:rPr lang="en-US" dirty="0"/>
              <a:t>, uno para el Titulo, y otro para  un logo, luego hemos creado dos </a:t>
            </a:r>
            <a:r>
              <a:rPr lang="en-US" b="1" dirty="0"/>
              <a:t>Entry</a:t>
            </a:r>
            <a:r>
              <a:rPr lang="en-US" dirty="0"/>
              <a:t> o cajas de Texto, donde el usuario podra su usuario y clave, y luego dos </a:t>
            </a:r>
            <a:r>
              <a:rPr lang="en-US" b="1" dirty="0"/>
              <a:t>StackLayout</a:t>
            </a:r>
            <a:r>
              <a:rPr lang="en-US" dirty="0"/>
              <a:t> mas, para colocar dentro de ellos dos </a:t>
            </a:r>
            <a:r>
              <a:rPr lang="en-US" b="1" dirty="0"/>
              <a:t>botones</a:t>
            </a:r>
            <a:r>
              <a:rPr lang="en-US" dirty="0"/>
              <a:t> mas, uno al lado del otro.</a:t>
            </a:r>
            <a:endParaRPr lang="es-DO" dirty="0"/>
          </a:p>
        </p:txBody>
      </p:sp>
      <p:cxnSp>
        <p:nvCxnSpPr>
          <p:cNvPr id="4" name="Straight Arrow Connector 3">
            <a:extLst>
              <a:ext uri="{FF2B5EF4-FFF2-40B4-BE49-F238E27FC236}">
                <a16:creationId xmlns:a16="http://schemas.microsoft.com/office/drawing/2014/main" id="{28906DFE-F8FC-49C0-9E1F-A2D5EB54CBC8}"/>
              </a:ext>
            </a:extLst>
          </p:cNvPr>
          <p:cNvCxnSpPr/>
          <p:nvPr/>
        </p:nvCxnSpPr>
        <p:spPr>
          <a:xfrm flipH="1" flipV="1">
            <a:off x="1410789" y="756458"/>
            <a:ext cx="6278484" cy="889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EB1968D-CCAE-4F28-BE0B-D308BF66DA91}"/>
              </a:ext>
            </a:extLst>
          </p:cNvPr>
          <p:cNvCxnSpPr>
            <a:cxnSpLocks/>
          </p:cNvCxnSpPr>
          <p:nvPr/>
        </p:nvCxnSpPr>
        <p:spPr>
          <a:xfrm flipH="1" flipV="1">
            <a:off x="1504605" y="1330036"/>
            <a:ext cx="4092235" cy="63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BB78D9-076B-4565-AAE8-CD8D6128CC58}"/>
              </a:ext>
            </a:extLst>
          </p:cNvPr>
          <p:cNvCxnSpPr>
            <a:cxnSpLocks/>
          </p:cNvCxnSpPr>
          <p:nvPr/>
        </p:nvCxnSpPr>
        <p:spPr>
          <a:xfrm flipH="1">
            <a:off x="1258785" y="2319251"/>
            <a:ext cx="5682342" cy="1662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A6C8EA1-CE7C-426B-98E9-B9F485B68F95}"/>
              </a:ext>
            </a:extLst>
          </p:cNvPr>
          <p:cNvCxnSpPr>
            <a:cxnSpLocks/>
          </p:cNvCxnSpPr>
          <p:nvPr/>
        </p:nvCxnSpPr>
        <p:spPr>
          <a:xfrm flipH="1">
            <a:off x="1258785" y="2535382"/>
            <a:ext cx="7502830" cy="2053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C0256B-CB75-4586-9848-2DDC66EDDDF7}"/>
              </a:ext>
            </a:extLst>
          </p:cNvPr>
          <p:cNvCxnSpPr>
            <a:cxnSpLocks/>
          </p:cNvCxnSpPr>
          <p:nvPr/>
        </p:nvCxnSpPr>
        <p:spPr>
          <a:xfrm flipH="1">
            <a:off x="2136371" y="2909455"/>
            <a:ext cx="5746766" cy="2310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136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computer&#10;&#10;Description automatically generated">
            <a:extLst>
              <a:ext uri="{FF2B5EF4-FFF2-40B4-BE49-F238E27FC236}">
                <a16:creationId xmlns:a16="http://schemas.microsoft.com/office/drawing/2014/main" id="{BCA8BFE5-D543-4160-B709-9B8062708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507" y="180223"/>
            <a:ext cx="10622986" cy="6497554"/>
          </a:xfrm>
          <a:prstGeom prst="rect">
            <a:avLst/>
          </a:prstGeom>
        </p:spPr>
      </p:pic>
      <p:sp>
        <p:nvSpPr>
          <p:cNvPr id="2" name="TextBox 1">
            <a:extLst>
              <a:ext uri="{FF2B5EF4-FFF2-40B4-BE49-F238E27FC236}">
                <a16:creationId xmlns:a16="http://schemas.microsoft.com/office/drawing/2014/main" id="{AD5989EC-B415-4B25-9E82-4975256DC651}"/>
              </a:ext>
            </a:extLst>
          </p:cNvPr>
          <p:cNvSpPr txBox="1"/>
          <p:nvPr/>
        </p:nvSpPr>
        <p:spPr>
          <a:xfrm>
            <a:off x="3840480" y="2128058"/>
            <a:ext cx="4746567" cy="1754326"/>
          </a:xfrm>
          <a:prstGeom prst="rect">
            <a:avLst/>
          </a:prstGeom>
          <a:noFill/>
        </p:spPr>
        <p:txBody>
          <a:bodyPr wrap="square" rtlCol="0">
            <a:spAutoFit/>
          </a:bodyPr>
          <a:lstStyle/>
          <a:p>
            <a:pPr algn="ctr"/>
            <a:r>
              <a:rPr lang="en-US" dirty="0"/>
              <a:t>Aqui vamos a poner nuestro codigo de validacion del usuario y ha indicarle por medio de una sentencia de control (IF, ELSE), lo que debera hacer nuestro codigo, con un mensaje o un Alerta, y hacia donde debe ir una vez los datos sean validados y se precione el Boton.</a:t>
            </a:r>
            <a:endParaRPr lang="es-DO" dirty="0"/>
          </a:p>
        </p:txBody>
      </p:sp>
      <p:cxnSp>
        <p:nvCxnSpPr>
          <p:cNvPr id="5" name="Straight Arrow Connector 4">
            <a:extLst>
              <a:ext uri="{FF2B5EF4-FFF2-40B4-BE49-F238E27FC236}">
                <a16:creationId xmlns:a16="http://schemas.microsoft.com/office/drawing/2014/main" id="{47754533-2AE4-4D7E-9C1F-37A681BE42C1}"/>
              </a:ext>
            </a:extLst>
          </p:cNvPr>
          <p:cNvCxnSpPr>
            <a:cxnSpLocks/>
          </p:cNvCxnSpPr>
          <p:nvPr/>
        </p:nvCxnSpPr>
        <p:spPr>
          <a:xfrm flipH="1">
            <a:off x="8595360" y="2128058"/>
            <a:ext cx="1182954" cy="5237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9076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44B249-E8A6-49DB-A002-175FEB3B1771}"/>
              </a:ext>
            </a:extLst>
          </p:cNvPr>
          <p:cNvSpPr txBox="1"/>
          <p:nvPr/>
        </p:nvSpPr>
        <p:spPr>
          <a:xfrm>
            <a:off x="177421" y="226387"/>
            <a:ext cx="12014579"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rPr>
              <a:t>Codigo Fuente Basico para Copiar En el Backend C# </a:t>
            </a:r>
            <a:r>
              <a:rPr lang="en-US" sz="3200" b="1" dirty="0">
                <a:effectLst>
                  <a:outerShdw blurRad="38100" dist="38100" dir="2700000" algn="tl">
                    <a:srgbClr val="000000">
                      <a:alpha val="43137"/>
                    </a:srgbClr>
                  </a:outerShdw>
                </a:effectLst>
                <a:highlight>
                  <a:srgbClr val="FFFF00"/>
                </a:highlight>
              </a:rPr>
              <a:t>MainPage.xaml.cs</a:t>
            </a:r>
            <a:endParaRPr lang="es-DO" sz="3200" b="1" dirty="0">
              <a:effectLst>
                <a:outerShdw blurRad="38100" dist="38100" dir="2700000" algn="tl">
                  <a:srgbClr val="000000">
                    <a:alpha val="43137"/>
                  </a:srgbClr>
                </a:outerShdw>
              </a:effectLst>
              <a:highlight>
                <a:srgbClr val="FFFF00"/>
              </a:highlight>
            </a:endParaRPr>
          </a:p>
        </p:txBody>
      </p:sp>
      <p:sp>
        <p:nvSpPr>
          <p:cNvPr id="7" name="TextBox 6">
            <a:extLst>
              <a:ext uri="{FF2B5EF4-FFF2-40B4-BE49-F238E27FC236}">
                <a16:creationId xmlns:a16="http://schemas.microsoft.com/office/drawing/2014/main" id="{247F029C-9D5D-4A4B-8408-9BF91494FF10}"/>
              </a:ext>
            </a:extLst>
          </p:cNvPr>
          <p:cNvSpPr txBox="1"/>
          <p:nvPr/>
        </p:nvSpPr>
        <p:spPr>
          <a:xfrm>
            <a:off x="296700" y="2041585"/>
            <a:ext cx="11034848" cy="3985706"/>
          </a:xfrm>
          <a:prstGeom prst="rect">
            <a:avLst/>
          </a:prstGeom>
          <a:noFill/>
        </p:spPr>
        <p:txBody>
          <a:bodyPr wrap="square">
            <a:spAutoFit/>
          </a:bodyPr>
          <a:lstStyle/>
          <a:p>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private</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void</a:t>
            </a:r>
            <a:r>
              <a:rPr lang="es-DO" sz="1100" dirty="0">
                <a:solidFill>
                  <a:srgbClr val="000000"/>
                </a:solidFill>
                <a:latin typeface="Consolas" panose="020B0609020204030204" pitchFamily="49" charset="0"/>
              </a:rPr>
              <a:t> btnOk_Clicked(</a:t>
            </a:r>
            <a:r>
              <a:rPr lang="es-DO" sz="1100" dirty="0">
                <a:solidFill>
                  <a:srgbClr val="0000FF"/>
                </a:solidFill>
                <a:latin typeface="Consolas" panose="020B0609020204030204" pitchFamily="49" charset="0"/>
              </a:rPr>
              <a:t>object</a:t>
            </a:r>
            <a:r>
              <a:rPr lang="es-DO" sz="1100" dirty="0">
                <a:solidFill>
                  <a:srgbClr val="000000"/>
                </a:solidFill>
                <a:latin typeface="Consolas" panose="020B0609020204030204" pitchFamily="49" charset="0"/>
              </a:rPr>
              <a:t> sender, EventArgs e)</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string</a:t>
            </a:r>
            <a:r>
              <a:rPr lang="es-DO" sz="1100" dirty="0">
                <a:solidFill>
                  <a:srgbClr val="000000"/>
                </a:solidFill>
                <a:latin typeface="Consolas" panose="020B0609020204030204" pitchFamily="49" charset="0"/>
              </a:rPr>
              <a:t> sUsuario = txtUsuario.Text;</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string</a:t>
            </a:r>
            <a:r>
              <a:rPr lang="es-DO" sz="1100" dirty="0">
                <a:solidFill>
                  <a:srgbClr val="000000"/>
                </a:solidFill>
                <a:latin typeface="Consolas" panose="020B0609020204030204" pitchFamily="49" charset="0"/>
              </a:rPr>
              <a:t> sPassword = txtPassword.Text;</a:t>
            </a:r>
          </a:p>
          <a:p>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if</a:t>
            </a:r>
            <a:r>
              <a:rPr lang="es-DO" sz="1100" dirty="0">
                <a:solidFill>
                  <a:srgbClr val="000000"/>
                </a:solidFill>
                <a:latin typeface="Consolas" panose="020B0609020204030204" pitchFamily="49" charset="0"/>
              </a:rPr>
              <a:t> </a:t>
            </a:r>
            <a:r>
              <a:rPr lang="es-DO" sz="1100" b="1" dirty="0">
                <a:solidFill>
                  <a:srgbClr val="000000"/>
                </a:solidFill>
                <a:latin typeface="Consolas" panose="020B0609020204030204" pitchFamily="49" charset="0"/>
              </a:rPr>
              <a:t>((</a:t>
            </a:r>
            <a:r>
              <a:rPr lang="es-DO" sz="1100" dirty="0">
                <a:solidFill>
                  <a:srgbClr val="000000"/>
                </a:solidFill>
                <a:latin typeface="Consolas" panose="020B0609020204030204" pitchFamily="49" charset="0"/>
              </a:rPr>
              <a:t>sUsuario ==</a:t>
            </a:r>
            <a:r>
              <a:rPr lang="es-DO" sz="1100" dirty="0">
                <a:solidFill>
                  <a:srgbClr val="A31515"/>
                </a:solidFill>
                <a:latin typeface="Consolas" panose="020B0609020204030204" pitchFamily="49" charset="0"/>
              </a:rPr>
              <a:t>"JUANCITO"</a:t>
            </a:r>
            <a:r>
              <a:rPr lang="es-DO" sz="1100" dirty="0">
                <a:solidFill>
                  <a:srgbClr val="000000"/>
                </a:solidFill>
                <a:latin typeface="Consolas" panose="020B0609020204030204" pitchFamily="49" charset="0"/>
              </a:rPr>
              <a:t>) &amp;&amp; (sPassword == </a:t>
            </a:r>
            <a:r>
              <a:rPr lang="es-DO" sz="1100" dirty="0">
                <a:solidFill>
                  <a:srgbClr val="A31515"/>
                </a:solidFill>
                <a:latin typeface="Consolas" panose="020B0609020204030204" pitchFamily="49" charset="0"/>
              </a:rPr>
              <a:t>"123456"</a:t>
            </a:r>
            <a:r>
              <a:rPr lang="es-DO" sz="1100" dirty="0">
                <a:latin typeface="Consolas" panose="020B0609020204030204" pitchFamily="49" charset="0"/>
              </a:rPr>
              <a:t>))</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Navigation.PushAsync(</a:t>
            </a:r>
            <a:r>
              <a:rPr lang="es-DO" sz="1100" dirty="0">
                <a:solidFill>
                  <a:srgbClr val="0000FF"/>
                </a:solidFill>
                <a:latin typeface="Consolas" panose="020B0609020204030204" pitchFamily="49" charset="0"/>
              </a:rPr>
              <a:t>new</a:t>
            </a:r>
            <a:r>
              <a:rPr lang="es-DO" sz="1100" dirty="0">
                <a:solidFill>
                  <a:srgbClr val="000000"/>
                </a:solidFill>
                <a:latin typeface="Consolas" panose="020B0609020204030204" pitchFamily="49" charset="0"/>
              </a:rPr>
              <a:t> Sistema());</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else</a:t>
            </a:r>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DisplayAlert(</a:t>
            </a:r>
            <a:r>
              <a:rPr lang="es-DO" sz="1100" dirty="0">
                <a:solidFill>
                  <a:srgbClr val="A31515"/>
                </a:solidFill>
                <a:latin typeface="Consolas" panose="020B0609020204030204" pitchFamily="49" charset="0"/>
              </a:rPr>
              <a:t>"Alert"</a:t>
            </a:r>
            <a:r>
              <a:rPr lang="es-DO" sz="1100" dirty="0">
                <a:solidFill>
                  <a:srgbClr val="000000"/>
                </a:solidFill>
                <a:latin typeface="Consolas" panose="020B0609020204030204" pitchFamily="49" charset="0"/>
              </a:rPr>
              <a:t>, </a:t>
            </a:r>
            <a:r>
              <a:rPr lang="es-DO" sz="1100" dirty="0">
                <a:solidFill>
                  <a:srgbClr val="A31515"/>
                </a:solidFill>
                <a:latin typeface="Consolas" panose="020B0609020204030204" pitchFamily="49" charset="0"/>
              </a:rPr>
              <a:t>"El Usuario o el Password Son Incorrectos"</a:t>
            </a:r>
            <a:r>
              <a:rPr lang="es-DO" sz="1100" dirty="0">
                <a:solidFill>
                  <a:srgbClr val="000000"/>
                </a:solidFill>
                <a:latin typeface="Consolas" panose="020B0609020204030204" pitchFamily="49" charset="0"/>
              </a:rPr>
              <a:t>, </a:t>
            </a:r>
            <a:r>
              <a:rPr lang="es-DO" sz="1100" dirty="0">
                <a:solidFill>
                  <a:srgbClr val="A31515"/>
                </a:solidFill>
                <a:latin typeface="Consolas" panose="020B0609020204030204" pitchFamily="49" charset="0"/>
              </a:rPr>
              <a:t>"OK"</a:t>
            </a:r>
            <a:r>
              <a:rPr lang="es-DO" sz="1100" dirty="0">
                <a:solidFill>
                  <a:srgbClr val="000000"/>
                </a:solidFill>
                <a:latin typeface="Consolas" panose="020B0609020204030204" pitchFamily="49" charset="0"/>
              </a:rPr>
              <a:t>);</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p>
          <a:p>
            <a:endParaRPr lang="es-DO" sz="1100" dirty="0">
              <a:solidFill>
                <a:srgbClr val="000000"/>
              </a:solidFill>
              <a:latin typeface="Consolas" panose="020B0609020204030204" pitchFamily="49" charset="0"/>
            </a:endParaRP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private</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async</a:t>
            </a:r>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void</a:t>
            </a:r>
            <a:r>
              <a:rPr lang="es-DO" sz="1100" dirty="0">
                <a:solidFill>
                  <a:srgbClr val="000000"/>
                </a:solidFill>
                <a:latin typeface="Consolas" panose="020B0609020204030204" pitchFamily="49" charset="0"/>
              </a:rPr>
              <a:t> btnNo_Clicked(</a:t>
            </a:r>
            <a:r>
              <a:rPr lang="es-DO" sz="1100" dirty="0">
                <a:solidFill>
                  <a:srgbClr val="0000FF"/>
                </a:solidFill>
                <a:latin typeface="Consolas" panose="020B0609020204030204" pitchFamily="49" charset="0"/>
              </a:rPr>
              <a:t>object</a:t>
            </a:r>
            <a:r>
              <a:rPr lang="es-DO" sz="1100" dirty="0">
                <a:solidFill>
                  <a:srgbClr val="000000"/>
                </a:solidFill>
                <a:latin typeface="Consolas" panose="020B0609020204030204" pitchFamily="49" charset="0"/>
              </a:rPr>
              <a:t> sender, EventArgs e)</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r>
              <a:rPr lang="es-DO" sz="1100" dirty="0">
                <a:solidFill>
                  <a:srgbClr val="0000FF"/>
                </a:solidFill>
                <a:latin typeface="Consolas" panose="020B0609020204030204" pitchFamily="49" charset="0"/>
              </a:rPr>
              <a:t>bool</a:t>
            </a:r>
            <a:r>
              <a:rPr lang="es-DO" sz="1100" dirty="0">
                <a:solidFill>
                  <a:srgbClr val="000000"/>
                </a:solidFill>
                <a:latin typeface="Consolas" panose="020B0609020204030204" pitchFamily="49" charset="0"/>
              </a:rPr>
              <a:t> answer = </a:t>
            </a:r>
            <a:r>
              <a:rPr lang="es-DO" sz="1100" dirty="0">
                <a:solidFill>
                  <a:srgbClr val="0000FF"/>
                </a:solidFill>
                <a:latin typeface="Consolas" panose="020B0609020204030204" pitchFamily="49" charset="0"/>
              </a:rPr>
              <a:t>await</a:t>
            </a:r>
            <a:r>
              <a:rPr lang="es-DO" sz="1100" dirty="0">
                <a:solidFill>
                  <a:srgbClr val="000000"/>
                </a:solidFill>
                <a:latin typeface="Consolas" panose="020B0609020204030204" pitchFamily="49" charset="0"/>
              </a:rPr>
              <a:t> DisplayAlert(</a:t>
            </a:r>
            <a:r>
              <a:rPr lang="es-DO" sz="1100" dirty="0">
                <a:solidFill>
                  <a:srgbClr val="A31515"/>
                </a:solidFill>
                <a:latin typeface="Consolas" panose="020B0609020204030204" pitchFamily="49" charset="0"/>
              </a:rPr>
              <a:t>"Cerrar Seccion?"</a:t>
            </a:r>
            <a:r>
              <a:rPr lang="es-DO" sz="1100" dirty="0">
                <a:solidFill>
                  <a:srgbClr val="000000"/>
                </a:solidFill>
                <a:latin typeface="Consolas" panose="020B0609020204030204" pitchFamily="49" charset="0"/>
              </a:rPr>
              <a:t>, </a:t>
            </a:r>
            <a:r>
              <a:rPr lang="es-DO" sz="1100" dirty="0">
                <a:solidFill>
                  <a:srgbClr val="A31515"/>
                </a:solidFill>
                <a:latin typeface="Consolas" panose="020B0609020204030204" pitchFamily="49" charset="0"/>
              </a:rPr>
              <a:t>"Estas Seguro que Quieres Salir de la Aplicacion"</a:t>
            </a:r>
            <a:r>
              <a:rPr lang="es-DO" sz="1100" dirty="0">
                <a:solidFill>
                  <a:srgbClr val="000000"/>
                </a:solidFill>
                <a:latin typeface="Consolas" panose="020B0609020204030204" pitchFamily="49" charset="0"/>
              </a:rPr>
              <a:t>, </a:t>
            </a:r>
            <a:r>
              <a:rPr lang="es-DO" sz="1100" dirty="0">
                <a:solidFill>
                  <a:srgbClr val="A31515"/>
                </a:solidFill>
                <a:latin typeface="Consolas" panose="020B0609020204030204" pitchFamily="49" charset="0"/>
              </a:rPr>
              <a:t>"Si"</a:t>
            </a:r>
            <a:r>
              <a:rPr lang="es-DO" sz="1100" dirty="0">
                <a:solidFill>
                  <a:srgbClr val="000000"/>
                </a:solidFill>
                <a:latin typeface="Consolas" panose="020B0609020204030204" pitchFamily="49" charset="0"/>
              </a:rPr>
              <a:t>, </a:t>
            </a:r>
            <a:r>
              <a:rPr lang="es-DO" sz="1100" dirty="0">
                <a:solidFill>
                  <a:srgbClr val="A31515"/>
                </a:solidFill>
                <a:latin typeface="Consolas" panose="020B0609020204030204" pitchFamily="49" charset="0"/>
              </a:rPr>
              <a:t>"No"</a:t>
            </a:r>
            <a:r>
              <a:rPr lang="es-DO" sz="1100" dirty="0">
                <a:solidFill>
                  <a:srgbClr val="000000"/>
                </a:solidFill>
                <a:latin typeface="Consolas" panose="020B0609020204030204" pitchFamily="49" charset="0"/>
              </a:rPr>
              <a:t>);</a:t>
            </a:r>
          </a:p>
          <a:p>
            <a:r>
              <a:rPr lang="es-DO" sz="1100" dirty="0">
                <a:solidFill>
                  <a:srgbClr val="000000"/>
                </a:solidFill>
                <a:latin typeface="Consolas" panose="020B0609020204030204" pitchFamily="49" charset="0"/>
              </a:rPr>
              <a:t>            Debug.WriteLine(</a:t>
            </a:r>
            <a:r>
              <a:rPr lang="es-DO" sz="1100" dirty="0">
                <a:solidFill>
                  <a:srgbClr val="A31515"/>
                </a:solidFill>
                <a:latin typeface="Consolas" panose="020B0609020204030204" pitchFamily="49" charset="0"/>
              </a:rPr>
              <a:t>"Answer: "</a:t>
            </a:r>
            <a:r>
              <a:rPr lang="es-DO" sz="1100" dirty="0">
                <a:solidFill>
                  <a:srgbClr val="000000"/>
                </a:solidFill>
                <a:latin typeface="Consolas" panose="020B0609020204030204" pitchFamily="49" charset="0"/>
              </a:rPr>
              <a:t> + answer);</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p>
          <a:p>
            <a:r>
              <a:rPr lang="es-DO" sz="1100" dirty="0">
                <a:solidFill>
                  <a:srgbClr val="000000"/>
                </a:solidFill>
                <a:latin typeface="Consolas" panose="020B0609020204030204" pitchFamily="49" charset="0"/>
              </a:rPr>
              <a:t>    }</a:t>
            </a:r>
            <a:endParaRPr lang="es-DO" sz="1100" dirty="0"/>
          </a:p>
        </p:txBody>
      </p:sp>
      <p:sp>
        <p:nvSpPr>
          <p:cNvPr id="3" name="TextBox 2">
            <a:extLst>
              <a:ext uri="{FF2B5EF4-FFF2-40B4-BE49-F238E27FC236}">
                <a16:creationId xmlns:a16="http://schemas.microsoft.com/office/drawing/2014/main" id="{433FE7FB-C76C-43CB-B354-F038FF7A0B8A}"/>
              </a:ext>
            </a:extLst>
          </p:cNvPr>
          <p:cNvSpPr txBox="1"/>
          <p:nvPr/>
        </p:nvSpPr>
        <p:spPr>
          <a:xfrm>
            <a:off x="296700" y="1452064"/>
            <a:ext cx="10651162" cy="276999"/>
          </a:xfrm>
          <a:prstGeom prst="rect">
            <a:avLst/>
          </a:prstGeom>
          <a:noFill/>
        </p:spPr>
        <p:txBody>
          <a:bodyPr wrap="square" rtlCol="0">
            <a:spAutoFit/>
          </a:bodyPr>
          <a:lstStyle/>
          <a:p>
            <a:r>
              <a:rPr lang="en-US" sz="1200" b="1" dirty="0">
                <a:solidFill>
                  <a:srgbClr val="00B050"/>
                </a:solidFill>
              </a:rPr>
              <a:t>Este es el evento del Boton que hemos creado cuando le hemos puesto </a:t>
            </a:r>
            <a:r>
              <a:rPr lang="es-DO" sz="1200" b="1" dirty="0">
                <a:solidFill>
                  <a:srgbClr val="00B050"/>
                </a:solidFill>
                <a:latin typeface="Consolas" panose="020B0609020204030204" pitchFamily="49" charset="0"/>
              </a:rPr>
              <a:t>Clicked="btnOk_Clicked"/&gt;</a:t>
            </a:r>
            <a:endParaRPr lang="es-DO" sz="1200" b="1" dirty="0">
              <a:solidFill>
                <a:srgbClr val="00B050"/>
              </a:solidFill>
            </a:endParaRPr>
          </a:p>
        </p:txBody>
      </p:sp>
      <p:sp>
        <p:nvSpPr>
          <p:cNvPr id="5" name="Arrow: Down 4">
            <a:extLst>
              <a:ext uri="{FF2B5EF4-FFF2-40B4-BE49-F238E27FC236}">
                <a16:creationId xmlns:a16="http://schemas.microsoft.com/office/drawing/2014/main" id="{02C4E169-3076-4E72-8439-9F668A976BB8}"/>
              </a:ext>
            </a:extLst>
          </p:cNvPr>
          <p:cNvSpPr/>
          <p:nvPr/>
        </p:nvSpPr>
        <p:spPr>
          <a:xfrm>
            <a:off x="2344189" y="1784152"/>
            <a:ext cx="141316" cy="2275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8" name="Picture 7">
            <a:extLst>
              <a:ext uri="{FF2B5EF4-FFF2-40B4-BE49-F238E27FC236}">
                <a16:creationId xmlns:a16="http://schemas.microsoft.com/office/drawing/2014/main" id="{41654D62-FFB1-4B91-84EA-8928C8F2C6CE}"/>
              </a:ext>
            </a:extLst>
          </p:cNvPr>
          <p:cNvPicPr>
            <a:picLocks noChangeAspect="1"/>
          </p:cNvPicPr>
          <p:nvPr/>
        </p:nvPicPr>
        <p:blipFill>
          <a:blip r:embed="rId2"/>
          <a:stretch>
            <a:fillRect/>
          </a:stretch>
        </p:blipFill>
        <p:spPr>
          <a:xfrm>
            <a:off x="8628172" y="1178063"/>
            <a:ext cx="3024731" cy="3485286"/>
          </a:xfrm>
          <a:prstGeom prst="rect">
            <a:avLst/>
          </a:prstGeom>
        </p:spPr>
      </p:pic>
      <p:cxnSp>
        <p:nvCxnSpPr>
          <p:cNvPr id="10" name="Straight Arrow Connector 9">
            <a:extLst>
              <a:ext uri="{FF2B5EF4-FFF2-40B4-BE49-F238E27FC236}">
                <a16:creationId xmlns:a16="http://schemas.microsoft.com/office/drawing/2014/main" id="{8CA79250-2E95-4B87-998E-6460C1A667CD}"/>
              </a:ext>
            </a:extLst>
          </p:cNvPr>
          <p:cNvCxnSpPr/>
          <p:nvPr/>
        </p:nvCxnSpPr>
        <p:spPr>
          <a:xfrm flipH="1" flipV="1">
            <a:off x="8021782" y="950535"/>
            <a:ext cx="1471353" cy="25823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A787EAE6-937D-4995-AD49-678299BC3769}"/>
              </a:ext>
            </a:extLst>
          </p:cNvPr>
          <p:cNvCxnSpPr>
            <a:cxnSpLocks/>
          </p:cNvCxnSpPr>
          <p:nvPr/>
        </p:nvCxnSpPr>
        <p:spPr>
          <a:xfrm flipH="1">
            <a:off x="7700427" y="3532909"/>
            <a:ext cx="1518389" cy="5847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Rectángulo 3"/>
          <p:cNvSpPr/>
          <p:nvPr/>
        </p:nvSpPr>
        <p:spPr>
          <a:xfrm>
            <a:off x="372403" y="1027643"/>
            <a:ext cx="3350597" cy="369332"/>
          </a:xfrm>
          <a:prstGeom prst="rect">
            <a:avLst/>
          </a:prstGeom>
          <a:solidFill>
            <a:srgbClr val="FFFF00"/>
          </a:solidFill>
        </p:spPr>
        <p:txBody>
          <a:bodyPr wrap="none">
            <a:spAutoFit/>
          </a:bodyPr>
          <a:lstStyle/>
          <a:p>
            <a:r>
              <a:rPr lang="es-ES" b="1" dirty="0">
                <a:solidFill>
                  <a:srgbClr val="0000FF"/>
                </a:solidFill>
                <a:latin typeface="Consolas" panose="020B0609020204030204" pitchFamily="49" charset="0"/>
              </a:rPr>
              <a:t>using</a:t>
            </a:r>
            <a:r>
              <a:rPr lang="es-ES" b="1" dirty="0">
                <a:solidFill>
                  <a:srgbClr val="000000"/>
                </a:solidFill>
                <a:latin typeface="Consolas" panose="020B0609020204030204" pitchFamily="49" charset="0"/>
              </a:rPr>
              <a:t> System.Diagnostics;</a:t>
            </a:r>
            <a:endParaRPr lang="es-ES" b="1" dirty="0"/>
          </a:p>
        </p:txBody>
      </p:sp>
      <p:sp>
        <p:nvSpPr>
          <p:cNvPr id="6" name="CuadroTexto 5"/>
          <p:cNvSpPr txBox="1"/>
          <p:nvPr/>
        </p:nvSpPr>
        <p:spPr>
          <a:xfrm>
            <a:off x="4313204" y="1062800"/>
            <a:ext cx="2092234" cy="276999"/>
          </a:xfrm>
          <a:prstGeom prst="rect">
            <a:avLst/>
          </a:prstGeom>
          <a:noFill/>
        </p:spPr>
        <p:txBody>
          <a:bodyPr wrap="square" rtlCol="0">
            <a:spAutoFit/>
          </a:bodyPr>
          <a:lstStyle/>
          <a:p>
            <a:r>
              <a:rPr lang="en-US" sz="1200" b="1" dirty="0">
                <a:solidFill>
                  <a:srgbClr val="FF0000"/>
                </a:solidFill>
              </a:rPr>
              <a:t>Agregar a la Libreria</a:t>
            </a:r>
            <a:endParaRPr lang="es-ES" sz="1200" b="1" dirty="0">
              <a:solidFill>
                <a:srgbClr val="FF0000"/>
              </a:solidFill>
            </a:endParaRPr>
          </a:p>
        </p:txBody>
      </p:sp>
      <p:sp>
        <p:nvSpPr>
          <p:cNvPr id="9" name="Flecha derecha 8"/>
          <p:cNvSpPr/>
          <p:nvPr/>
        </p:nvSpPr>
        <p:spPr>
          <a:xfrm>
            <a:off x="3784629" y="1100699"/>
            <a:ext cx="450760" cy="2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56881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4D5803A5-23CB-45A7-8101-A7524D254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9" y="0"/>
            <a:ext cx="5638995" cy="68580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797BDF4A-7D9F-4679-B3EC-26546BFC1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996" y="73330"/>
            <a:ext cx="2715004" cy="5953956"/>
          </a:xfrm>
          <a:prstGeom prst="rect">
            <a:avLst/>
          </a:prstGeom>
        </p:spPr>
      </p:pic>
      <p:sp>
        <p:nvSpPr>
          <p:cNvPr id="6" name="Rectangle 5">
            <a:extLst>
              <a:ext uri="{FF2B5EF4-FFF2-40B4-BE49-F238E27FC236}">
                <a16:creationId xmlns:a16="http://schemas.microsoft.com/office/drawing/2014/main" id="{6F79096C-DF3D-47D3-807C-A7A84504B5D8}"/>
              </a:ext>
            </a:extLst>
          </p:cNvPr>
          <p:cNvSpPr/>
          <p:nvPr/>
        </p:nvSpPr>
        <p:spPr>
          <a:xfrm>
            <a:off x="10116589" y="1620982"/>
            <a:ext cx="1313411" cy="2244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8" name="Straight Arrow Connector 7">
            <a:extLst>
              <a:ext uri="{FF2B5EF4-FFF2-40B4-BE49-F238E27FC236}">
                <a16:creationId xmlns:a16="http://schemas.microsoft.com/office/drawing/2014/main" id="{4A53B76B-1E46-40FF-8552-54CF757A8208}"/>
              </a:ext>
            </a:extLst>
          </p:cNvPr>
          <p:cNvCxnSpPr>
            <a:cxnSpLocks/>
          </p:cNvCxnSpPr>
          <p:nvPr/>
        </p:nvCxnSpPr>
        <p:spPr>
          <a:xfrm flipH="1">
            <a:off x="4757008" y="1760220"/>
            <a:ext cx="5359582" cy="12864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E15E04E-07B5-4BEF-98F5-85334BBF9ACA}"/>
              </a:ext>
            </a:extLst>
          </p:cNvPr>
          <p:cNvSpPr txBox="1"/>
          <p:nvPr/>
        </p:nvSpPr>
        <p:spPr>
          <a:xfrm>
            <a:off x="4788131" y="3429000"/>
            <a:ext cx="4488873" cy="2031325"/>
          </a:xfrm>
          <a:prstGeom prst="rect">
            <a:avLst/>
          </a:prstGeom>
          <a:noFill/>
        </p:spPr>
        <p:txBody>
          <a:bodyPr wrap="square" rtlCol="0">
            <a:spAutoFit/>
          </a:bodyPr>
          <a:lstStyle/>
          <a:p>
            <a:pPr algn="just"/>
            <a:r>
              <a:rPr lang="en-US" dirty="0"/>
              <a:t>Aqui en el codigo C# , del archivo app.xaml.cs, vamos cambiar este metodo, aqui lo que vamos es hacer una instancia de nuestro MainPage asociandolo a la opcion de navegacion, que es el mismo MainPage, ya que hemos trabajado en nuestra pagina MainPage.</a:t>
            </a:r>
            <a:endParaRPr lang="es-DO" dirty="0"/>
          </a:p>
        </p:txBody>
      </p:sp>
      <p:sp>
        <p:nvSpPr>
          <p:cNvPr id="11" name="TextBox 10">
            <a:extLst>
              <a:ext uri="{FF2B5EF4-FFF2-40B4-BE49-F238E27FC236}">
                <a16:creationId xmlns:a16="http://schemas.microsoft.com/office/drawing/2014/main" id="{4A42E4E4-1ACD-4C97-92DF-244B6C1AFB5F}"/>
              </a:ext>
            </a:extLst>
          </p:cNvPr>
          <p:cNvSpPr txBox="1"/>
          <p:nvPr/>
        </p:nvSpPr>
        <p:spPr>
          <a:xfrm>
            <a:off x="3047308" y="5842620"/>
            <a:ext cx="6097384" cy="369332"/>
          </a:xfrm>
          <a:prstGeom prst="rect">
            <a:avLst/>
          </a:prstGeom>
          <a:noFill/>
        </p:spPr>
        <p:txBody>
          <a:bodyPr wrap="square">
            <a:spAutoFit/>
          </a:bodyPr>
          <a:lstStyle/>
          <a:p>
            <a:r>
              <a:rPr lang="es-DO" sz="1800" dirty="0">
                <a:solidFill>
                  <a:srgbClr val="000000"/>
                </a:solidFill>
                <a:highlight>
                  <a:srgbClr val="FFFF00"/>
                </a:highlight>
                <a:latin typeface="Consolas" panose="020B0609020204030204" pitchFamily="49" charset="0"/>
              </a:rPr>
              <a:t> MainPage = </a:t>
            </a:r>
            <a:r>
              <a:rPr lang="es-DO" sz="1800" dirty="0">
                <a:solidFill>
                  <a:srgbClr val="0000FF"/>
                </a:solidFill>
                <a:highlight>
                  <a:srgbClr val="FFFF00"/>
                </a:highlight>
                <a:latin typeface="Consolas" panose="020B0609020204030204" pitchFamily="49" charset="0"/>
              </a:rPr>
              <a:t>new</a:t>
            </a:r>
            <a:r>
              <a:rPr lang="es-DO" sz="1800" dirty="0">
                <a:solidFill>
                  <a:srgbClr val="000000"/>
                </a:solidFill>
                <a:highlight>
                  <a:srgbClr val="FFFF00"/>
                </a:highlight>
                <a:latin typeface="Consolas" panose="020B0609020204030204" pitchFamily="49" charset="0"/>
              </a:rPr>
              <a:t> NavigationPage(</a:t>
            </a:r>
            <a:r>
              <a:rPr lang="es-DO" sz="1800" dirty="0">
                <a:solidFill>
                  <a:srgbClr val="0000FF"/>
                </a:solidFill>
                <a:highlight>
                  <a:srgbClr val="FFFF00"/>
                </a:highlight>
                <a:latin typeface="Consolas" panose="020B0609020204030204" pitchFamily="49" charset="0"/>
              </a:rPr>
              <a:t>new</a:t>
            </a:r>
            <a:r>
              <a:rPr lang="es-DO" sz="1800" dirty="0">
                <a:solidFill>
                  <a:srgbClr val="000000"/>
                </a:solidFill>
                <a:highlight>
                  <a:srgbClr val="FFFF00"/>
                </a:highlight>
                <a:latin typeface="Consolas" panose="020B0609020204030204" pitchFamily="49" charset="0"/>
              </a:rPr>
              <a:t> MainPage());</a:t>
            </a:r>
            <a:endParaRPr lang="es-DO" dirty="0">
              <a:highlight>
                <a:srgbClr val="FFFF00"/>
              </a:highlight>
            </a:endParaRPr>
          </a:p>
        </p:txBody>
      </p:sp>
      <p:sp>
        <p:nvSpPr>
          <p:cNvPr id="12" name="Arrow: Down 11">
            <a:extLst>
              <a:ext uri="{FF2B5EF4-FFF2-40B4-BE49-F238E27FC236}">
                <a16:creationId xmlns:a16="http://schemas.microsoft.com/office/drawing/2014/main" id="{816D1F67-F3D4-4B8C-8F3E-0AE2EDB9637A}"/>
              </a:ext>
            </a:extLst>
          </p:cNvPr>
          <p:cNvSpPr/>
          <p:nvPr/>
        </p:nvSpPr>
        <p:spPr>
          <a:xfrm>
            <a:off x="6096000" y="5378335"/>
            <a:ext cx="279862" cy="385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14" name="Straight Arrow Connector 13">
            <a:extLst>
              <a:ext uri="{FF2B5EF4-FFF2-40B4-BE49-F238E27FC236}">
                <a16:creationId xmlns:a16="http://schemas.microsoft.com/office/drawing/2014/main" id="{57DBE07B-4DCF-4523-8123-45547E4AE64B}"/>
              </a:ext>
            </a:extLst>
          </p:cNvPr>
          <p:cNvCxnSpPr>
            <a:cxnSpLocks/>
          </p:cNvCxnSpPr>
          <p:nvPr/>
        </p:nvCxnSpPr>
        <p:spPr>
          <a:xfrm>
            <a:off x="4705004" y="3125585"/>
            <a:ext cx="0" cy="27170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3B045D24-973D-4BF4-A82B-F939DE938AAF}"/>
              </a:ext>
            </a:extLst>
          </p:cNvPr>
          <p:cNvSpPr/>
          <p:nvPr/>
        </p:nvSpPr>
        <p:spPr>
          <a:xfrm>
            <a:off x="1738184" y="3125585"/>
            <a:ext cx="2966820" cy="218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3A852926-880C-44F2-B351-F00EFA347C40}"/>
              </a:ext>
            </a:extLst>
          </p:cNvPr>
          <p:cNvSpPr/>
          <p:nvPr/>
        </p:nvSpPr>
        <p:spPr>
          <a:xfrm>
            <a:off x="2734962" y="5763740"/>
            <a:ext cx="6409728" cy="5711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94709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computer&#10;&#10;Description automatically generated">
            <a:extLst>
              <a:ext uri="{FF2B5EF4-FFF2-40B4-BE49-F238E27FC236}">
                <a16:creationId xmlns:a16="http://schemas.microsoft.com/office/drawing/2014/main" id="{2A9779DC-5C42-4613-B2FB-14C012DDB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15" y="0"/>
            <a:ext cx="10041370" cy="6858000"/>
          </a:xfrm>
          <a:prstGeom prst="rect">
            <a:avLst/>
          </a:prstGeom>
        </p:spPr>
      </p:pic>
      <p:cxnSp>
        <p:nvCxnSpPr>
          <p:cNvPr id="4" name="Straight Arrow Connector 3">
            <a:extLst>
              <a:ext uri="{FF2B5EF4-FFF2-40B4-BE49-F238E27FC236}">
                <a16:creationId xmlns:a16="http://schemas.microsoft.com/office/drawing/2014/main" id="{059DC830-D178-44B9-84AB-7098A42EF017}"/>
              </a:ext>
            </a:extLst>
          </p:cNvPr>
          <p:cNvCxnSpPr>
            <a:cxnSpLocks/>
          </p:cNvCxnSpPr>
          <p:nvPr/>
        </p:nvCxnSpPr>
        <p:spPr>
          <a:xfrm flipH="1">
            <a:off x="5311832" y="2136371"/>
            <a:ext cx="4314307" cy="8146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678978-FD8B-42D6-9CE3-2F374C1801FB}"/>
              </a:ext>
            </a:extLst>
          </p:cNvPr>
          <p:cNvSpPr txBox="1"/>
          <p:nvPr/>
        </p:nvSpPr>
        <p:spPr>
          <a:xfrm>
            <a:off x="2286000" y="3019858"/>
            <a:ext cx="6051665" cy="1477328"/>
          </a:xfrm>
          <a:prstGeom prst="rect">
            <a:avLst/>
          </a:prstGeom>
          <a:noFill/>
        </p:spPr>
        <p:txBody>
          <a:bodyPr wrap="square" rtlCol="0">
            <a:spAutoFit/>
          </a:bodyPr>
          <a:lstStyle/>
          <a:p>
            <a:pPr algn="ctr"/>
            <a:r>
              <a:rPr lang="en-US" dirty="0"/>
              <a:t>Aqui vamos a crear este pequeño codigo en el Archivo Principal.xaml, donde le datos un pequeño titulo a la pagina, y le Agregamos un WebView, con la URL que ustedes prefieran, en caso he utilizando el tema de la Universidad, y con el la pagina principal.</a:t>
            </a:r>
            <a:endParaRPr lang="es-DO" dirty="0"/>
          </a:p>
        </p:txBody>
      </p:sp>
      <p:cxnSp>
        <p:nvCxnSpPr>
          <p:cNvPr id="8" name="Straight Arrow Connector 7">
            <a:extLst>
              <a:ext uri="{FF2B5EF4-FFF2-40B4-BE49-F238E27FC236}">
                <a16:creationId xmlns:a16="http://schemas.microsoft.com/office/drawing/2014/main" id="{F7B29CC8-71CE-49F2-AD8B-969485624EC3}"/>
              </a:ext>
            </a:extLst>
          </p:cNvPr>
          <p:cNvCxnSpPr>
            <a:cxnSpLocks/>
          </p:cNvCxnSpPr>
          <p:nvPr/>
        </p:nvCxnSpPr>
        <p:spPr>
          <a:xfrm>
            <a:off x="3821286" y="2385753"/>
            <a:ext cx="1299354" cy="5652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105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575C9-4D0F-4628-BD01-6373BD8580C0}"/>
              </a:ext>
            </a:extLst>
          </p:cNvPr>
          <p:cNvSpPr txBox="1"/>
          <p:nvPr/>
        </p:nvSpPr>
        <p:spPr>
          <a:xfrm>
            <a:off x="121041" y="2360130"/>
            <a:ext cx="7033754" cy="4031873"/>
          </a:xfrm>
          <a:prstGeom prst="rect">
            <a:avLst/>
          </a:prstGeom>
          <a:noFill/>
        </p:spPr>
        <p:txBody>
          <a:bodyPr wrap="square">
            <a:spAutoFit/>
          </a:bodyPr>
          <a:lstStyle/>
          <a:p>
            <a:r>
              <a:rPr lang="es-DO" sz="1600" dirty="0">
                <a:solidFill>
                  <a:srgbClr val="0000FF"/>
                </a:solidFill>
                <a:latin typeface="Consolas" panose="020B0609020204030204" pitchFamily="49" charset="0"/>
              </a:rPr>
              <a:t>&lt;</a:t>
            </a:r>
            <a:r>
              <a:rPr lang="es-DO" sz="1600" dirty="0">
                <a:solidFill>
                  <a:srgbClr val="A31515"/>
                </a:solidFill>
                <a:latin typeface="Consolas" panose="020B0609020204030204" pitchFamily="49" charset="0"/>
              </a:rPr>
              <a:t>ContentPage.Content</a:t>
            </a:r>
            <a:r>
              <a:rPr lang="es-DO" sz="1600" dirty="0">
                <a:solidFill>
                  <a:srgbClr val="0000FF"/>
                </a:solidFill>
                <a:latin typeface="Consolas" panose="020B0609020204030204" pitchFamily="49" charset="0"/>
              </a:rPr>
              <a:t>&gt;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&lt;</a:t>
            </a:r>
            <a:r>
              <a:rPr lang="es-DO" sz="1600" dirty="0">
                <a:solidFill>
                  <a:srgbClr val="A31515"/>
                </a:solidFill>
                <a:latin typeface="Consolas" panose="020B0609020204030204" pitchFamily="49" charset="0"/>
              </a:rPr>
              <a:t>StackLayout</a:t>
            </a:r>
            <a:r>
              <a:rPr lang="es-DO" sz="1600" dirty="0">
                <a:solidFill>
                  <a:srgbClr val="0000FF"/>
                </a:solidFill>
                <a:latin typeface="Consolas" panose="020B0609020204030204" pitchFamily="49" charset="0"/>
              </a:rPr>
              <a:t>&gt;</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&lt;</a:t>
            </a:r>
            <a:r>
              <a:rPr lang="es-DO" sz="1600" dirty="0" err="1">
                <a:solidFill>
                  <a:srgbClr val="A31515"/>
                </a:solidFill>
                <a:latin typeface="Consolas" panose="020B0609020204030204" pitchFamily="49" charset="0"/>
              </a:rPr>
              <a:t>Label</a:t>
            </a:r>
            <a:r>
              <a:rPr lang="es-DO" sz="1600" dirty="0">
                <a:solidFill>
                  <a:srgbClr val="FF0000"/>
                </a:solidFill>
                <a:latin typeface="Consolas" panose="020B0609020204030204" pitchFamily="49" charset="0"/>
              </a:rPr>
              <a:t> Text</a:t>
            </a:r>
            <a:r>
              <a:rPr lang="es-DO" sz="1600" dirty="0">
                <a:solidFill>
                  <a:srgbClr val="0000FF"/>
                </a:solidFill>
                <a:latin typeface="Consolas" panose="020B0609020204030204" pitchFamily="49" charset="0"/>
              </a:rPr>
              <a:t>="Bienvenidos a la Universidad </a:t>
            </a:r>
            <a:r>
              <a:rPr lang="es-DO" sz="1600" dirty="0" err="1">
                <a:solidFill>
                  <a:srgbClr val="0000FF"/>
                </a:solidFill>
                <a:latin typeface="Consolas" panose="020B0609020204030204" pitchFamily="49" charset="0"/>
              </a:rPr>
              <a:t>OyM</a:t>
            </a:r>
            <a:r>
              <a:rPr lang="es-DO" sz="1600" dirty="0">
                <a:solidFill>
                  <a:srgbClr val="0000FF"/>
                </a:solidFill>
                <a:latin typeface="Consolas" panose="020B0609020204030204" pitchFamily="49" charset="0"/>
              </a:rPr>
              <a:t>"</a:t>
            </a:r>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a:t>
            </a:r>
            <a:r>
              <a:rPr lang="es-DO" sz="1600" dirty="0" err="1">
                <a:solidFill>
                  <a:srgbClr val="FF0000"/>
                </a:solidFill>
                <a:latin typeface="Consolas" panose="020B0609020204030204" pitchFamily="49" charset="0"/>
              </a:rPr>
              <a:t>TextColor</a:t>
            </a:r>
            <a:r>
              <a:rPr lang="es-DO" sz="1600" dirty="0">
                <a:solidFill>
                  <a:srgbClr val="0000FF"/>
                </a:solidFill>
                <a:latin typeface="Consolas" panose="020B0609020204030204" pitchFamily="49" charset="0"/>
              </a:rPr>
              <a:t>="#192a56"</a:t>
            </a:r>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a:t>
            </a:r>
            <a:r>
              <a:rPr lang="es-DO" sz="1600" dirty="0" err="1">
                <a:solidFill>
                  <a:srgbClr val="FF0000"/>
                </a:solidFill>
                <a:latin typeface="Consolas" panose="020B0609020204030204" pitchFamily="49" charset="0"/>
              </a:rPr>
              <a:t>FontSize</a:t>
            </a:r>
            <a:r>
              <a:rPr lang="es-DO" sz="1600" dirty="0">
                <a:solidFill>
                  <a:srgbClr val="0000FF"/>
                </a:solidFill>
                <a:latin typeface="Consolas" panose="020B0609020204030204" pitchFamily="49" charset="0"/>
              </a:rPr>
              <a:t>="20"</a:t>
            </a:r>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a:t>
            </a:r>
            <a:r>
              <a:rPr lang="es-DO" sz="1600" dirty="0" err="1">
                <a:solidFill>
                  <a:srgbClr val="FF0000"/>
                </a:solidFill>
                <a:latin typeface="Consolas" panose="020B0609020204030204" pitchFamily="49" charset="0"/>
              </a:rPr>
              <a:t>FontAttributes</a:t>
            </a:r>
            <a:r>
              <a:rPr lang="es-DO" sz="1600" dirty="0">
                <a:solidFill>
                  <a:srgbClr val="0000FF"/>
                </a:solidFill>
                <a:latin typeface="Consolas" panose="020B0609020204030204" pitchFamily="49" charset="0"/>
              </a:rPr>
              <a:t>="Bold"</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a:t>
            </a:r>
            <a:r>
              <a:rPr lang="es-DO" sz="1600" dirty="0" err="1">
                <a:solidFill>
                  <a:srgbClr val="FF0000"/>
                </a:solidFill>
                <a:latin typeface="Consolas" panose="020B0609020204030204" pitchFamily="49" charset="0"/>
              </a:rPr>
              <a:t>HorizontalTextAlignment</a:t>
            </a:r>
            <a:r>
              <a:rPr lang="es-DO" sz="1600" dirty="0">
                <a:solidFill>
                  <a:srgbClr val="0000FF"/>
                </a:solidFill>
                <a:latin typeface="Consolas" panose="020B0609020204030204" pitchFamily="49" charset="0"/>
              </a:rPr>
              <a:t>="Center"</a:t>
            </a:r>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a:t>
            </a:r>
            <a:r>
              <a:rPr lang="es-DO" sz="1600" dirty="0" err="1">
                <a:solidFill>
                  <a:srgbClr val="FF0000"/>
                </a:solidFill>
                <a:latin typeface="Consolas" panose="020B0609020204030204" pitchFamily="49" charset="0"/>
              </a:rPr>
              <a:t>VerticalTextAlignment</a:t>
            </a:r>
            <a:r>
              <a:rPr lang="es-DO" sz="1600" dirty="0">
                <a:solidFill>
                  <a:srgbClr val="0000FF"/>
                </a:solidFill>
                <a:latin typeface="Consolas" panose="020B0609020204030204" pitchFamily="49" charset="0"/>
              </a:rPr>
              <a:t>="Center"/&gt;</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&lt;</a:t>
            </a:r>
            <a:r>
              <a:rPr lang="en-US" sz="1600" dirty="0">
                <a:solidFill>
                  <a:srgbClr val="A31515"/>
                </a:solidFill>
                <a:latin typeface="Consolas" panose="020B0609020204030204" pitchFamily="49" charset="0"/>
              </a:rPr>
              <a:t>WebView</a:t>
            </a:r>
            <a:r>
              <a:rPr lang="en-US" sz="1600" dirty="0">
                <a:solidFill>
                  <a:srgbClr val="FF0000"/>
                </a:solidFill>
                <a:latin typeface="Consolas" panose="020B0609020204030204" pitchFamily="49" charset="0"/>
              </a:rPr>
              <a:t> Source</a:t>
            </a:r>
            <a:r>
              <a:rPr lang="en-US" sz="1600" dirty="0">
                <a:solidFill>
                  <a:srgbClr val="0000FF"/>
                </a:solidFill>
                <a:latin typeface="Consolas" panose="020B0609020204030204" pitchFamily="49" charset="0"/>
              </a:rPr>
              <a:t>="https://www.udoym.edu.do/"</a:t>
            </a:r>
            <a:endParaRPr lang="en-US"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FF0000"/>
                </a:solidFill>
                <a:latin typeface="Consolas" panose="020B0609020204030204" pitchFamily="49" charset="0"/>
              </a:rPr>
              <a:t> </a:t>
            </a:r>
            <a:r>
              <a:rPr lang="es-DO" sz="1600" dirty="0" err="1">
                <a:solidFill>
                  <a:srgbClr val="FF0000"/>
                </a:solidFill>
                <a:latin typeface="Consolas" panose="020B0609020204030204" pitchFamily="49" charset="0"/>
              </a:rPr>
              <a:t>VerticalOptions</a:t>
            </a:r>
            <a:r>
              <a:rPr lang="es-DO" sz="1600" dirty="0">
                <a:solidFill>
                  <a:srgbClr val="0000FF"/>
                </a:solidFill>
                <a:latin typeface="Consolas" panose="020B0609020204030204" pitchFamily="49" charset="0"/>
              </a:rPr>
              <a:t>="</a:t>
            </a:r>
            <a:r>
              <a:rPr lang="es-DO" sz="1600" dirty="0" err="1">
                <a:solidFill>
                  <a:srgbClr val="0000FF"/>
                </a:solidFill>
                <a:latin typeface="Consolas" panose="020B0609020204030204" pitchFamily="49" charset="0"/>
              </a:rPr>
              <a:t>FillAndExpand</a:t>
            </a:r>
            <a:r>
              <a:rPr lang="es-DO" sz="1600" dirty="0">
                <a:solidFill>
                  <a:srgbClr val="0000FF"/>
                </a:solidFill>
                <a:latin typeface="Consolas" panose="020B0609020204030204" pitchFamily="49" charset="0"/>
              </a:rPr>
              <a:t>" /&gt;</a:t>
            </a:r>
            <a:endParaRPr lang="es-DO" sz="1600" dirty="0">
              <a:solidFill>
                <a:srgbClr val="000000"/>
              </a:solidFill>
              <a:latin typeface="Consolas" panose="020B0609020204030204" pitchFamily="49" charset="0"/>
            </a:endParaRPr>
          </a:p>
          <a:p>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&lt;/</a:t>
            </a:r>
            <a:r>
              <a:rPr lang="es-DO" sz="1600" dirty="0">
                <a:solidFill>
                  <a:srgbClr val="A31515"/>
                </a:solidFill>
                <a:latin typeface="Consolas" panose="020B0609020204030204" pitchFamily="49" charset="0"/>
              </a:rPr>
              <a:t>StackLayout</a:t>
            </a:r>
            <a:r>
              <a:rPr lang="es-DO" sz="1600" dirty="0">
                <a:solidFill>
                  <a:srgbClr val="0000FF"/>
                </a:solidFill>
                <a:latin typeface="Consolas" panose="020B0609020204030204" pitchFamily="49" charset="0"/>
              </a:rPr>
              <a:t>&gt;</a:t>
            </a:r>
            <a:endParaRPr lang="es-DO" sz="1600" dirty="0">
              <a:solidFill>
                <a:srgbClr val="000000"/>
              </a:solidFill>
              <a:latin typeface="Consolas" panose="020B0609020204030204" pitchFamily="49" charset="0"/>
            </a:endParaRP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&lt;/</a:t>
            </a:r>
            <a:r>
              <a:rPr lang="es-DO" sz="1600" dirty="0" err="1">
                <a:solidFill>
                  <a:srgbClr val="A31515"/>
                </a:solidFill>
                <a:latin typeface="Consolas" panose="020B0609020204030204" pitchFamily="49" charset="0"/>
              </a:rPr>
              <a:t>ContentPage.Content</a:t>
            </a:r>
            <a:r>
              <a:rPr lang="es-DO" sz="1600" dirty="0">
                <a:solidFill>
                  <a:srgbClr val="0000FF"/>
                </a:solidFill>
                <a:latin typeface="Consolas" panose="020B0609020204030204" pitchFamily="49" charset="0"/>
              </a:rPr>
              <a:t>&gt;</a:t>
            </a:r>
            <a:endParaRPr lang="es-DO" sz="1600" dirty="0"/>
          </a:p>
        </p:txBody>
      </p:sp>
      <p:sp>
        <p:nvSpPr>
          <p:cNvPr id="4" name="TextBox 3">
            <a:extLst>
              <a:ext uri="{FF2B5EF4-FFF2-40B4-BE49-F238E27FC236}">
                <a16:creationId xmlns:a16="http://schemas.microsoft.com/office/drawing/2014/main" id="{6F60403B-BDCF-4110-B142-7EB56BD76EA2}"/>
              </a:ext>
            </a:extLst>
          </p:cNvPr>
          <p:cNvSpPr txBox="1"/>
          <p:nvPr/>
        </p:nvSpPr>
        <p:spPr>
          <a:xfrm>
            <a:off x="300445" y="167739"/>
            <a:ext cx="11652069"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rPr>
              <a:t>Codigo Fuente Basico para Copiar en la ContentPage </a:t>
            </a:r>
            <a:r>
              <a:rPr lang="en-US" sz="3200" b="1" dirty="0">
                <a:effectLst>
                  <a:outerShdw blurRad="38100" dist="38100" dir="2700000" algn="tl">
                    <a:srgbClr val="000000">
                      <a:alpha val="43137"/>
                    </a:srgbClr>
                  </a:outerShdw>
                </a:effectLst>
                <a:highlight>
                  <a:srgbClr val="FFFF00"/>
                </a:highlight>
              </a:rPr>
              <a:t>Principal.xaml</a:t>
            </a:r>
            <a:endParaRPr lang="es-DO" sz="3200" b="1" dirty="0">
              <a:effectLst>
                <a:outerShdw blurRad="38100" dist="38100" dir="2700000" algn="tl">
                  <a:srgbClr val="000000">
                    <a:alpha val="43137"/>
                  </a:srgbClr>
                </a:outerShdw>
              </a:effectLst>
              <a:highlight>
                <a:srgbClr val="FFFF00"/>
              </a:highlight>
            </a:endParaRPr>
          </a:p>
        </p:txBody>
      </p:sp>
      <p:sp>
        <p:nvSpPr>
          <p:cNvPr id="2" name="TextBox 1">
            <a:extLst>
              <a:ext uri="{FF2B5EF4-FFF2-40B4-BE49-F238E27FC236}">
                <a16:creationId xmlns:a16="http://schemas.microsoft.com/office/drawing/2014/main" id="{4516E9CD-1AFE-4FA2-A8E1-43AF4D5E5AD5}"/>
              </a:ext>
            </a:extLst>
          </p:cNvPr>
          <p:cNvSpPr txBox="1"/>
          <p:nvPr/>
        </p:nvSpPr>
        <p:spPr>
          <a:xfrm>
            <a:off x="415636" y="1030778"/>
            <a:ext cx="11305309" cy="369332"/>
          </a:xfrm>
          <a:prstGeom prst="rect">
            <a:avLst/>
          </a:prstGeom>
          <a:noFill/>
        </p:spPr>
        <p:txBody>
          <a:bodyPr wrap="square" rtlCol="0">
            <a:spAutoFit/>
          </a:bodyPr>
          <a:lstStyle/>
          <a:p>
            <a:r>
              <a:rPr lang="en-US" dirty="0"/>
              <a:t>Este es el contenido principal de la Pagina </a:t>
            </a:r>
            <a:r>
              <a:rPr lang="en-US" b="1" dirty="0"/>
              <a:t>Principal.xaml</a:t>
            </a:r>
            <a:endParaRPr lang="es-DO" b="1" dirty="0"/>
          </a:p>
        </p:txBody>
      </p:sp>
      <p:sp>
        <p:nvSpPr>
          <p:cNvPr id="5" name="Arrow: Down 4">
            <a:extLst>
              <a:ext uri="{FF2B5EF4-FFF2-40B4-BE49-F238E27FC236}">
                <a16:creationId xmlns:a16="http://schemas.microsoft.com/office/drawing/2014/main" id="{DFA40242-6470-4D58-A7B5-776CEE9A3E4A}"/>
              </a:ext>
            </a:extLst>
          </p:cNvPr>
          <p:cNvSpPr/>
          <p:nvPr/>
        </p:nvSpPr>
        <p:spPr>
          <a:xfrm>
            <a:off x="4572000" y="1374879"/>
            <a:ext cx="274320" cy="276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pic>
        <p:nvPicPr>
          <p:cNvPr id="6" name="Picture 5">
            <a:extLst>
              <a:ext uri="{FF2B5EF4-FFF2-40B4-BE49-F238E27FC236}">
                <a16:creationId xmlns:a16="http://schemas.microsoft.com/office/drawing/2014/main" id="{5610AB43-F2D0-474A-BC53-DE7D353D2394}"/>
              </a:ext>
            </a:extLst>
          </p:cNvPr>
          <p:cNvPicPr>
            <a:picLocks noChangeAspect="1"/>
          </p:cNvPicPr>
          <p:nvPr/>
        </p:nvPicPr>
        <p:blipFill>
          <a:blip r:embed="rId2"/>
          <a:stretch>
            <a:fillRect/>
          </a:stretch>
        </p:blipFill>
        <p:spPr>
          <a:xfrm>
            <a:off x="8869241" y="1686357"/>
            <a:ext cx="3024731" cy="3485286"/>
          </a:xfrm>
          <a:prstGeom prst="rect">
            <a:avLst/>
          </a:prstGeom>
        </p:spPr>
      </p:pic>
      <p:cxnSp>
        <p:nvCxnSpPr>
          <p:cNvPr id="8" name="Straight Arrow Connector 7">
            <a:extLst>
              <a:ext uri="{FF2B5EF4-FFF2-40B4-BE49-F238E27FC236}">
                <a16:creationId xmlns:a16="http://schemas.microsoft.com/office/drawing/2014/main" id="{3CBD1B91-62DD-4706-8174-1B4743C52BC5}"/>
              </a:ext>
            </a:extLst>
          </p:cNvPr>
          <p:cNvCxnSpPr>
            <a:cxnSpLocks/>
          </p:cNvCxnSpPr>
          <p:nvPr/>
        </p:nvCxnSpPr>
        <p:spPr>
          <a:xfrm flipV="1">
            <a:off x="9434945" y="752515"/>
            <a:ext cx="124692" cy="34798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4CE3A0-2155-4E4C-92B6-93C62F9483BC}"/>
              </a:ext>
            </a:extLst>
          </p:cNvPr>
          <p:cNvCxnSpPr>
            <a:cxnSpLocks/>
          </p:cNvCxnSpPr>
          <p:nvPr/>
        </p:nvCxnSpPr>
        <p:spPr>
          <a:xfrm flipH="1" flipV="1">
            <a:off x="5244957" y="1400111"/>
            <a:ext cx="4218312" cy="28322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A2DE542-3A5B-480D-98F8-90A0FDB45BF4}"/>
              </a:ext>
            </a:extLst>
          </p:cNvPr>
          <p:cNvCxnSpPr>
            <a:cxnSpLocks/>
          </p:cNvCxnSpPr>
          <p:nvPr/>
        </p:nvCxnSpPr>
        <p:spPr>
          <a:xfrm flipH="1">
            <a:off x="7955281" y="4232366"/>
            <a:ext cx="1479664" cy="364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927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60ED02E-50C3-8DAA-6C0F-27330CAC122E}"/>
              </a:ext>
            </a:extLst>
          </p:cNvPr>
          <p:cNvPicPr>
            <a:picLocks noChangeAspect="1"/>
          </p:cNvPicPr>
          <p:nvPr/>
        </p:nvPicPr>
        <p:blipFill>
          <a:blip r:embed="rId2"/>
          <a:stretch>
            <a:fillRect/>
          </a:stretch>
        </p:blipFill>
        <p:spPr>
          <a:xfrm>
            <a:off x="0" y="192497"/>
            <a:ext cx="12192000" cy="6473006"/>
          </a:xfrm>
          <a:prstGeom prst="rect">
            <a:avLst/>
          </a:prstGeom>
        </p:spPr>
      </p:pic>
      <p:sp>
        <p:nvSpPr>
          <p:cNvPr id="2" name="Rectángulo 1">
            <a:extLst>
              <a:ext uri="{FF2B5EF4-FFF2-40B4-BE49-F238E27FC236}">
                <a16:creationId xmlns:a16="http://schemas.microsoft.com/office/drawing/2014/main" id="{E4CDE91D-D3EF-04FE-23F1-BE92ADC1CE6A}"/>
              </a:ext>
            </a:extLst>
          </p:cNvPr>
          <p:cNvSpPr/>
          <p:nvPr/>
        </p:nvSpPr>
        <p:spPr>
          <a:xfrm>
            <a:off x="5794049" y="3649054"/>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 name="Rectángulo 3">
            <a:extLst>
              <a:ext uri="{FF2B5EF4-FFF2-40B4-BE49-F238E27FC236}">
                <a16:creationId xmlns:a16="http://schemas.microsoft.com/office/drawing/2014/main" id="{7995235D-7D23-ACF1-340B-A334ACCF230D}"/>
              </a:ext>
            </a:extLst>
          </p:cNvPr>
          <p:cNvSpPr/>
          <p:nvPr/>
        </p:nvSpPr>
        <p:spPr>
          <a:xfrm>
            <a:off x="8262929" y="1538243"/>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ángulo 4">
            <a:extLst>
              <a:ext uri="{FF2B5EF4-FFF2-40B4-BE49-F238E27FC236}">
                <a16:creationId xmlns:a16="http://schemas.microsoft.com/office/drawing/2014/main" id="{A6055C64-D218-4053-2AD3-1D1E94C6A775}"/>
              </a:ext>
            </a:extLst>
          </p:cNvPr>
          <p:cNvSpPr/>
          <p:nvPr/>
        </p:nvSpPr>
        <p:spPr>
          <a:xfrm>
            <a:off x="9590802"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Rectángulo 5">
            <a:extLst>
              <a:ext uri="{FF2B5EF4-FFF2-40B4-BE49-F238E27FC236}">
                <a16:creationId xmlns:a16="http://schemas.microsoft.com/office/drawing/2014/main" id="{CC9E3090-70CC-C9D5-C46A-7864AD7A52DC}"/>
              </a:ext>
            </a:extLst>
          </p:cNvPr>
          <p:cNvSpPr/>
          <p:nvPr/>
        </p:nvSpPr>
        <p:spPr>
          <a:xfrm>
            <a:off x="9590802" y="3649054"/>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Rectángulo 6">
            <a:extLst>
              <a:ext uri="{FF2B5EF4-FFF2-40B4-BE49-F238E27FC236}">
                <a16:creationId xmlns:a16="http://schemas.microsoft.com/office/drawing/2014/main" id="{E482A008-EE6B-2ABC-3AAF-B08DD3F398D6}"/>
              </a:ext>
            </a:extLst>
          </p:cNvPr>
          <p:cNvSpPr/>
          <p:nvPr/>
        </p:nvSpPr>
        <p:spPr>
          <a:xfrm>
            <a:off x="276985"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Rectángulo 7">
            <a:extLst>
              <a:ext uri="{FF2B5EF4-FFF2-40B4-BE49-F238E27FC236}">
                <a16:creationId xmlns:a16="http://schemas.microsoft.com/office/drawing/2014/main" id="{3069A35A-A7C4-FBF3-FF8E-8BCA3B0C7111}"/>
              </a:ext>
            </a:extLst>
          </p:cNvPr>
          <p:cNvSpPr/>
          <p:nvPr/>
        </p:nvSpPr>
        <p:spPr>
          <a:xfrm>
            <a:off x="4095327"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695590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81144D-662D-4F4A-AE60-FAED99A416A4}"/>
              </a:ext>
            </a:extLst>
          </p:cNvPr>
          <p:cNvSpPr txBox="1"/>
          <p:nvPr/>
        </p:nvSpPr>
        <p:spPr>
          <a:xfrm>
            <a:off x="300445" y="167739"/>
            <a:ext cx="11652069"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Codigo Fuente Basico para Copiar en la ContentPage </a:t>
            </a:r>
            <a:r>
              <a:rPr lang="en-US" sz="2800" b="1" dirty="0">
                <a:effectLst>
                  <a:outerShdw blurRad="38100" dist="38100" dir="2700000" algn="tl">
                    <a:srgbClr val="000000">
                      <a:alpha val="43137"/>
                    </a:srgbClr>
                  </a:outerShdw>
                </a:effectLst>
                <a:highlight>
                  <a:srgbClr val="FFFF00"/>
                </a:highlight>
              </a:rPr>
              <a:t>Sistema.xaml</a:t>
            </a:r>
            <a:endParaRPr lang="es-DO" sz="2800" b="1" dirty="0">
              <a:effectLst>
                <a:outerShdw blurRad="38100" dist="38100" dir="2700000" algn="tl">
                  <a:srgbClr val="000000">
                    <a:alpha val="43137"/>
                  </a:srgbClr>
                </a:outerShdw>
              </a:effectLst>
              <a:highlight>
                <a:srgbClr val="FFFF00"/>
              </a:highlight>
            </a:endParaRPr>
          </a:p>
        </p:txBody>
      </p:sp>
      <p:sp>
        <p:nvSpPr>
          <p:cNvPr id="4" name="TextBox 3">
            <a:extLst>
              <a:ext uri="{FF2B5EF4-FFF2-40B4-BE49-F238E27FC236}">
                <a16:creationId xmlns:a16="http://schemas.microsoft.com/office/drawing/2014/main" id="{85489340-6D4F-42C9-8C7A-BFD63BEFEE8E}"/>
              </a:ext>
            </a:extLst>
          </p:cNvPr>
          <p:cNvSpPr txBox="1"/>
          <p:nvPr/>
        </p:nvSpPr>
        <p:spPr>
          <a:xfrm>
            <a:off x="283820" y="873284"/>
            <a:ext cx="6624056" cy="6001643"/>
          </a:xfrm>
          <a:prstGeom prst="rect">
            <a:avLst/>
          </a:prstGeom>
          <a:noFill/>
        </p:spPr>
        <p:txBody>
          <a:bodyPr wrap="square">
            <a:spAutoFit/>
          </a:bodyPr>
          <a:lstStyle/>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ContentPage.Content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fr-FR" sz="600" dirty="0">
                <a:solidFill>
                  <a:srgbClr val="000000"/>
                </a:solidFill>
                <a:latin typeface="Consolas" panose="020B0609020204030204" pitchFamily="49" charset="0"/>
              </a:rPr>
              <a:t>            </a:t>
            </a:r>
            <a:r>
              <a:rPr lang="fr-FR" sz="600" dirty="0">
                <a:solidFill>
                  <a:srgbClr val="0000FF"/>
                </a:solidFill>
                <a:latin typeface="Consolas" panose="020B0609020204030204" pitchFamily="49" charset="0"/>
              </a:rPr>
              <a:t>&lt;</a:t>
            </a:r>
            <a:r>
              <a:rPr lang="fr-FR" sz="600" dirty="0">
                <a:solidFill>
                  <a:srgbClr val="A31515"/>
                </a:solidFill>
                <a:latin typeface="Consolas" panose="020B0609020204030204" pitchFamily="49" charset="0"/>
              </a:rPr>
              <a:t>Image</a:t>
            </a:r>
            <a:r>
              <a:rPr lang="fr-FR" sz="600" dirty="0">
                <a:solidFill>
                  <a:srgbClr val="FF0000"/>
                </a:solidFill>
                <a:latin typeface="Consolas" panose="020B0609020204030204" pitchFamily="49" charset="0"/>
              </a:rPr>
              <a:t> Source</a:t>
            </a:r>
            <a:r>
              <a:rPr lang="fr-FR" sz="600" dirty="0">
                <a:solidFill>
                  <a:srgbClr val="0000FF"/>
                </a:solidFill>
                <a:latin typeface="Consolas" panose="020B0609020204030204" pitchFamily="49" charset="0"/>
              </a:rPr>
              <a:t> ="https://www.udoym.edu.do/wp-content/uploads/2020/10/logo_lema_universidad.png"</a:t>
            </a:r>
            <a:endParaRPr lang="fr-FR"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HeightRequest</a:t>
            </a:r>
            <a:r>
              <a:rPr lang="es-DO" sz="600" dirty="0">
                <a:solidFill>
                  <a:srgbClr val="0000FF"/>
                </a:solidFill>
                <a:latin typeface="Consolas" panose="020B0609020204030204" pitchFamily="49" charset="0"/>
              </a:rPr>
              <a:t>="100"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="100"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="20"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="Bienvenidos a la Universidad Dominicana OyM "</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="#f0932b"</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="25"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FontAttributes</a:t>
            </a:r>
            <a:r>
              <a:rPr lang="es-DO" sz="600" dirty="0">
                <a:solidFill>
                  <a:srgbClr val="0000FF"/>
                </a:solidFill>
                <a:latin typeface="Consolas" panose="020B0609020204030204" pitchFamily="49" charset="0"/>
              </a:rPr>
              <a:t>="Bold"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="La Universidad Dominicana OyM, es un centro privado de educación superior de la República Dominicana"</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="#273c75"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="20"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FontAttributes</a:t>
            </a:r>
            <a:r>
              <a:rPr lang="es-DO" sz="600" dirty="0">
                <a:solidFill>
                  <a:srgbClr val="0000FF"/>
                </a:solidFill>
                <a:latin typeface="Consolas" panose="020B0609020204030204" pitchFamily="49" charset="0"/>
              </a:rPr>
              <a:t>="Bold"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Label</a:t>
            </a:r>
            <a:r>
              <a:rPr lang="es-DO" sz="600" dirty="0">
                <a:solidFill>
                  <a:srgbClr val="FF0000"/>
                </a:solidFill>
                <a:latin typeface="Consolas" panose="020B0609020204030204" pitchFamily="49" charset="0"/>
              </a:rPr>
              <a:t> Text</a:t>
            </a:r>
            <a:r>
              <a:rPr lang="es-DO" sz="600" dirty="0">
                <a:solidFill>
                  <a:srgbClr val="0000FF"/>
                </a:solidFill>
                <a:latin typeface="Consolas" panose="020B0609020204030204" pitchFamily="49" charset="0"/>
              </a:rPr>
              <a:t>=" Fue fundada el 12 de enero de 1966 por un selecto grupo de profesores y docentes encabezados por el Dr. José Rafael Abinader"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TextColor</a:t>
            </a:r>
            <a:r>
              <a:rPr lang="es-DO" sz="600" dirty="0">
                <a:solidFill>
                  <a:srgbClr val="0000FF"/>
                </a:solidFill>
                <a:latin typeface="Consolas" panose="020B0609020204030204" pitchFamily="49" charset="0"/>
              </a:rPr>
              <a:t>="#273c75"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FontSize</a:t>
            </a:r>
            <a:r>
              <a:rPr lang="es-DO" sz="600" dirty="0">
                <a:solidFill>
                  <a:srgbClr val="0000FF"/>
                </a:solidFill>
                <a:latin typeface="Consolas" panose="020B0609020204030204" pitchFamily="49" charset="0"/>
              </a:rPr>
              <a:t>="20"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FontAttributes</a:t>
            </a:r>
            <a:r>
              <a:rPr lang="es-DO" sz="600" dirty="0">
                <a:solidFill>
                  <a:srgbClr val="0000FF"/>
                </a:solidFill>
                <a:latin typeface="Consolas" panose="020B0609020204030204" pitchFamily="49" charset="0"/>
              </a:rPr>
              <a:t>="Bold"</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Padding</a:t>
            </a:r>
            <a:r>
              <a:rPr lang="es-DO" sz="600" dirty="0">
                <a:solidFill>
                  <a:srgbClr val="0000FF"/>
                </a:solidFill>
                <a:latin typeface="Consolas" panose="020B0609020204030204" pitchFamily="49" charset="0"/>
              </a:rPr>
              <a:t>="10"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VerticalTextAlignment</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Frame</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BorderColor</a:t>
            </a:r>
            <a:r>
              <a:rPr lang="es-DO" sz="600" dirty="0">
                <a:solidFill>
                  <a:srgbClr val="0000FF"/>
                </a:solidFill>
                <a:latin typeface="Consolas" panose="020B0609020204030204" pitchFamily="49" charset="0"/>
              </a:rPr>
              <a:t>="#00a8ff"</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CornerRadius</a:t>
            </a:r>
            <a:r>
              <a:rPr lang="es-DO" sz="600" dirty="0">
                <a:solidFill>
                  <a:srgbClr val="0000FF"/>
                </a:solidFill>
                <a:latin typeface="Consolas" panose="020B0609020204030204" pitchFamily="49" charset="0"/>
              </a:rPr>
              <a:t>="200"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HeightRequest</a:t>
            </a:r>
            <a:r>
              <a:rPr lang="es-DO" sz="600" dirty="0">
                <a:solidFill>
                  <a:srgbClr val="0000FF"/>
                </a:solidFill>
                <a:latin typeface="Consolas" panose="020B0609020204030204" pitchFamily="49" charset="0"/>
              </a:rPr>
              <a:t>="100"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WidthRequest</a:t>
            </a:r>
            <a:r>
              <a:rPr lang="es-DO" sz="600" dirty="0">
                <a:solidFill>
                  <a:srgbClr val="0000FF"/>
                </a:solidFill>
                <a:latin typeface="Consolas" panose="020B0609020204030204" pitchFamily="49" charset="0"/>
              </a:rPr>
              <a:t>="100"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IsClippedToBounds</a:t>
            </a:r>
            <a:r>
              <a:rPr lang="es-DO" sz="600" dirty="0">
                <a:solidFill>
                  <a:srgbClr val="0000FF"/>
                </a:solidFill>
                <a:latin typeface="Consolas" panose="020B0609020204030204" pitchFamily="49" charset="0"/>
              </a:rPr>
              <a:t>="True"</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HorizontalOptions</a:t>
            </a:r>
            <a:r>
              <a:rPr lang="es-DO" sz="600" dirty="0">
                <a:solidFill>
                  <a:srgbClr val="0000FF"/>
                </a:solidFill>
                <a:latin typeface="Consolas" panose="020B0609020204030204" pitchFamily="49" charset="0"/>
              </a:rPr>
              <a:t>="Center"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VerticalOptions</a:t>
            </a:r>
            <a:r>
              <a:rPr lang="es-DO" sz="600" dirty="0">
                <a:solidFill>
                  <a:srgbClr val="0000FF"/>
                </a:solidFill>
                <a:latin typeface="Consolas" panose="020B0609020204030204" pitchFamily="49" charset="0"/>
              </a:rPr>
              <a:t>="Center"&gt;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Image</a:t>
            </a:r>
            <a:r>
              <a:rPr lang="es-DO" sz="600" dirty="0">
                <a:solidFill>
                  <a:srgbClr val="FF0000"/>
                </a:solidFill>
                <a:latin typeface="Consolas" panose="020B0609020204030204" pitchFamily="49" charset="0"/>
              </a:rPr>
              <a:t> Source</a:t>
            </a:r>
            <a:r>
              <a:rPr lang="es-DO" sz="600" dirty="0">
                <a:solidFill>
                  <a:srgbClr val="0000FF"/>
                </a:solidFill>
                <a:latin typeface="Consolas" panose="020B0609020204030204" pitchFamily="49" charset="0"/>
              </a:rPr>
              <a:t> ="rafaelabinader.jpg"</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Aspect</a:t>
            </a:r>
            <a:r>
              <a:rPr lang="es-DO" sz="600" dirty="0">
                <a:solidFill>
                  <a:srgbClr val="0000FF"/>
                </a:solidFill>
                <a:latin typeface="Consolas" panose="020B0609020204030204" pitchFamily="49" charset="0"/>
              </a:rPr>
              <a:t>="AspectFill"</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="0"</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Frame</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n-US" sz="600" dirty="0">
                <a:solidFill>
                  <a:srgbClr val="000000"/>
                </a:solidFill>
                <a:latin typeface="Consolas" panose="020B0609020204030204" pitchFamily="49" charset="0"/>
              </a:rPr>
              <a:t>            </a:t>
            </a:r>
            <a:r>
              <a:rPr lang="en-US" sz="600" dirty="0">
                <a:solidFill>
                  <a:srgbClr val="0000FF"/>
                </a:solidFill>
                <a:latin typeface="Consolas" panose="020B0609020204030204" pitchFamily="49" charset="0"/>
              </a:rPr>
              <a:t>&lt;</a:t>
            </a:r>
            <a:r>
              <a:rPr lang="en-US" sz="600" dirty="0">
                <a:solidFill>
                  <a:srgbClr val="A31515"/>
                </a:solidFill>
                <a:latin typeface="Consolas" panose="020B0609020204030204" pitchFamily="49" charset="0"/>
              </a:rPr>
              <a:t>Button</a:t>
            </a:r>
            <a:r>
              <a:rPr lang="en-US" sz="600" dirty="0">
                <a:solidFill>
                  <a:srgbClr val="FF0000"/>
                </a:solidFill>
                <a:latin typeface="Consolas" panose="020B0609020204030204" pitchFamily="49" charset="0"/>
              </a:rPr>
              <a:t> Text</a:t>
            </a:r>
            <a:r>
              <a:rPr lang="en-US" sz="600" dirty="0">
                <a:solidFill>
                  <a:srgbClr val="0000FF"/>
                </a:solidFill>
                <a:latin typeface="Consolas" panose="020B0609020204030204" pitchFamily="49" charset="0"/>
              </a:rPr>
              <a:t>="Ir a Universidad"</a:t>
            </a:r>
            <a:r>
              <a:rPr lang="en-US" sz="600" dirty="0">
                <a:solidFill>
                  <a:srgbClr val="FF0000"/>
                </a:solidFill>
                <a:latin typeface="Consolas" panose="020B0609020204030204" pitchFamily="49" charset="0"/>
              </a:rPr>
              <a:t> TextColor</a:t>
            </a:r>
            <a:r>
              <a:rPr lang="en-US" sz="600" dirty="0">
                <a:solidFill>
                  <a:srgbClr val="0000FF"/>
                </a:solidFill>
                <a:latin typeface="Consolas" panose="020B0609020204030204" pitchFamily="49" charset="0"/>
              </a:rPr>
              <a:t>="Blue"</a:t>
            </a:r>
            <a:r>
              <a:rPr lang="en-US" sz="600" dirty="0">
                <a:solidFill>
                  <a:srgbClr val="FF0000"/>
                </a:solidFill>
                <a:latin typeface="Consolas" panose="020B0609020204030204" pitchFamily="49" charset="0"/>
              </a:rPr>
              <a:t> BackgroundColor</a:t>
            </a:r>
            <a:r>
              <a:rPr lang="en-US" sz="600" dirty="0">
                <a:solidFill>
                  <a:srgbClr val="0000FF"/>
                </a:solidFill>
                <a:latin typeface="Consolas" panose="020B0609020204030204" pitchFamily="49" charset="0"/>
              </a:rPr>
              <a:t>="Gold"</a:t>
            </a:r>
            <a:r>
              <a:rPr lang="en-US" sz="600" dirty="0">
                <a:solidFill>
                  <a:srgbClr val="FF0000"/>
                </a:solidFill>
                <a:latin typeface="Consolas" panose="020B0609020204030204" pitchFamily="49" charset="0"/>
              </a:rPr>
              <a:t> FontSize</a:t>
            </a:r>
            <a:r>
              <a:rPr lang="en-US" sz="600" dirty="0">
                <a:solidFill>
                  <a:srgbClr val="0000FF"/>
                </a:solidFill>
                <a:latin typeface="Consolas" panose="020B0609020204030204" pitchFamily="49" charset="0"/>
              </a:rPr>
              <a:t>="20"</a:t>
            </a:r>
            <a:r>
              <a:rPr lang="en-US" sz="600" dirty="0">
                <a:solidFill>
                  <a:srgbClr val="FF0000"/>
                </a:solidFill>
                <a:latin typeface="Consolas" panose="020B0609020204030204" pitchFamily="49" charset="0"/>
              </a:rPr>
              <a:t> BorderWidth</a:t>
            </a:r>
            <a:r>
              <a:rPr lang="en-US" sz="600" dirty="0">
                <a:solidFill>
                  <a:srgbClr val="0000FF"/>
                </a:solidFill>
                <a:latin typeface="Consolas" panose="020B0609020204030204" pitchFamily="49" charset="0"/>
              </a:rPr>
              <a:t>="5"</a:t>
            </a:r>
            <a:r>
              <a:rPr lang="en-US" sz="600" dirty="0">
                <a:solidFill>
                  <a:srgbClr val="FF0000"/>
                </a:solidFill>
                <a:latin typeface="Consolas" panose="020B0609020204030204" pitchFamily="49" charset="0"/>
              </a:rPr>
              <a:t> BorderColor</a:t>
            </a:r>
            <a:r>
              <a:rPr lang="en-US" sz="600" dirty="0">
                <a:solidFill>
                  <a:srgbClr val="0000FF"/>
                </a:solidFill>
                <a:latin typeface="Consolas" panose="020B0609020204030204" pitchFamily="49" charset="0"/>
              </a:rPr>
              <a:t>="Black"</a:t>
            </a:r>
            <a:endParaRPr lang="en-US"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Margin</a:t>
            </a:r>
            <a:r>
              <a:rPr lang="es-DO" sz="600" dirty="0">
                <a:solidFill>
                  <a:srgbClr val="0000FF"/>
                </a:solidFill>
                <a:latin typeface="Consolas" panose="020B0609020204030204" pitchFamily="49" charset="0"/>
              </a:rPr>
              <a:t>="25"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CornerRadius</a:t>
            </a:r>
            <a:r>
              <a:rPr lang="es-DO" sz="600" dirty="0">
                <a:solidFill>
                  <a:srgbClr val="0000FF"/>
                </a:solidFill>
                <a:latin typeface="Consolas" panose="020B0609020204030204" pitchFamily="49" charset="0"/>
              </a:rPr>
              <a:t>="25"</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x</a:t>
            </a:r>
            <a:r>
              <a:rPr lang="es-DO" sz="600" dirty="0">
                <a:solidFill>
                  <a:srgbClr val="0000FF"/>
                </a:solidFill>
                <a:latin typeface="Consolas" panose="020B0609020204030204" pitchFamily="49" charset="0"/>
              </a:rPr>
              <a:t>:</a:t>
            </a:r>
            <a:r>
              <a:rPr lang="es-DO" sz="600" dirty="0">
                <a:solidFill>
                  <a:srgbClr val="FF0000"/>
                </a:solidFill>
                <a:latin typeface="Consolas" panose="020B0609020204030204" pitchFamily="49" charset="0"/>
              </a:rPr>
              <a:t>Name</a:t>
            </a:r>
            <a:r>
              <a:rPr lang="es-DO" sz="600" dirty="0">
                <a:solidFill>
                  <a:srgbClr val="0000FF"/>
                </a:solidFill>
                <a:latin typeface="Consolas" panose="020B0609020204030204" pitchFamily="49" charset="0"/>
              </a:rPr>
              <a:t>="btn_ir"</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FF0000"/>
                </a:solidFill>
                <a:latin typeface="Consolas" panose="020B0609020204030204" pitchFamily="49" charset="0"/>
              </a:rPr>
              <a:t> Clicked</a:t>
            </a:r>
            <a:r>
              <a:rPr lang="es-DO" sz="600" dirty="0">
                <a:solidFill>
                  <a:srgbClr val="0000FF"/>
                </a:solidFill>
                <a:latin typeface="Consolas" panose="020B0609020204030204" pitchFamily="49" charset="0"/>
              </a:rPr>
              <a:t>="</a:t>
            </a:r>
            <a:r>
              <a:rPr lang="es-ES" sz="600" dirty="0">
                <a:solidFill>
                  <a:srgbClr val="4848FF"/>
                </a:solidFill>
                <a:latin typeface="Consolas" panose="020B0609020204030204" pitchFamily="49" charset="0"/>
              </a:rPr>
              <a:t>btn_ir_Clicked</a:t>
            </a:r>
            <a:r>
              <a:rPr lang="es-DO" sz="600" dirty="0">
                <a:solidFill>
                  <a:srgbClr val="0000FF"/>
                </a:solidFill>
                <a:latin typeface="Consolas" panose="020B0609020204030204" pitchFamily="49" charset="0"/>
              </a:rPr>
              <a:t>" /&gt;</a:t>
            </a:r>
            <a:endParaRPr lang="es-DO" sz="600" dirty="0">
              <a:solidFill>
                <a:srgbClr val="000000"/>
              </a:solidFill>
              <a:latin typeface="Consolas" panose="020B0609020204030204" pitchFamily="49" charset="0"/>
            </a:endParaRPr>
          </a:p>
          <a:p>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StackLayout</a:t>
            </a:r>
            <a:r>
              <a:rPr lang="es-DO" sz="600" dirty="0">
                <a:solidFill>
                  <a:srgbClr val="0000FF"/>
                </a:solidFill>
                <a:latin typeface="Consolas" panose="020B0609020204030204" pitchFamily="49" charset="0"/>
              </a:rPr>
              <a:t>&gt;</a:t>
            </a:r>
            <a:endParaRPr lang="es-DO" sz="600" dirty="0">
              <a:solidFill>
                <a:srgbClr val="000000"/>
              </a:solidFill>
              <a:latin typeface="Consolas" panose="020B0609020204030204" pitchFamily="49" charset="0"/>
            </a:endParaRPr>
          </a:p>
          <a:p>
            <a:r>
              <a:rPr lang="es-DO" sz="600" dirty="0">
                <a:solidFill>
                  <a:srgbClr val="000000"/>
                </a:solidFill>
                <a:latin typeface="Consolas" panose="020B0609020204030204" pitchFamily="49" charset="0"/>
              </a:rPr>
              <a:t>    </a:t>
            </a:r>
            <a:r>
              <a:rPr lang="es-DO" sz="600" dirty="0">
                <a:solidFill>
                  <a:srgbClr val="0000FF"/>
                </a:solidFill>
                <a:latin typeface="Consolas" panose="020B0609020204030204" pitchFamily="49" charset="0"/>
              </a:rPr>
              <a:t>&lt;/</a:t>
            </a:r>
            <a:r>
              <a:rPr lang="es-DO" sz="600" dirty="0">
                <a:solidFill>
                  <a:srgbClr val="A31515"/>
                </a:solidFill>
                <a:latin typeface="Consolas" panose="020B0609020204030204" pitchFamily="49" charset="0"/>
              </a:rPr>
              <a:t>ContentPage.Content</a:t>
            </a:r>
            <a:r>
              <a:rPr lang="es-DO" sz="600" dirty="0">
                <a:solidFill>
                  <a:srgbClr val="0000FF"/>
                </a:solidFill>
                <a:latin typeface="Consolas" panose="020B0609020204030204" pitchFamily="49" charset="0"/>
              </a:rPr>
              <a:t>&gt;</a:t>
            </a:r>
            <a:endParaRPr lang="es-DO" sz="600" dirty="0"/>
          </a:p>
        </p:txBody>
      </p:sp>
      <p:sp>
        <p:nvSpPr>
          <p:cNvPr id="3" name="TextBox 2">
            <a:extLst>
              <a:ext uri="{FF2B5EF4-FFF2-40B4-BE49-F238E27FC236}">
                <a16:creationId xmlns:a16="http://schemas.microsoft.com/office/drawing/2014/main" id="{42DC88E8-45DB-4C75-B016-7ACAA65FC84E}"/>
              </a:ext>
            </a:extLst>
          </p:cNvPr>
          <p:cNvSpPr txBox="1"/>
          <p:nvPr/>
        </p:nvSpPr>
        <p:spPr>
          <a:xfrm>
            <a:off x="6721922" y="1706622"/>
            <a:ext cx="2387423" cy="4278094"/>
          </a:xfrm>
          <a:prstGeom prst="rect">
            <a:avLst/>
          </a:prstGeom>
          <a:noFill/>
        </p:spPr>
        <p:txBody>
          <a:bodyPr wrap="square" rtlCol="0">
            <a:spAutoFit/>
          </a:bodyPr>
          <a:lstStyle/>
          <a:p>
            <a:pPr algn="ctr"/>
            <a:r>
              <a:rPr lang="en-US" sz="1600" dirty="0"/>
              <a:t>En la pagina Sistema.xaml, vamos a colocar este codigo, en el caso Mio he decidido poner un poco de la Biografia de la Universidad, una foto del fundador, etc, ustedes escogen que tema quieran poner, es libre, aqui como vemos tenemos una Content Page, y dentro un StackLayout, y dentro de el algunos controles, como son la Image, Label, y Botones, con algunas modificaciones a sus propiedades.</a:t>
            </a:r>
            <a:endParaRPr lang="es-DO" sz="1600" dirty="0"/>
          </a:p>
        </p:txBody>
      </p:sp>
      <p:pic>
        <p:nvPicPr>
          <p:cNvPr id="5" name="Picture 4">
            <a:extLst>
              <a:ext uri="{FF2B5EF4-FFF2-40B4-BE49-F238E27FC236}">
                <a16:creationId xmlns:a16="http://schemas.microsoft.com/office/drawing/2014/main" id="{9291FF2E-25E7-4DD2-9F63-17C572250085}"/>
              </a:ext>
            </a:extLst>
          </p:cNvPr>
          <p:cNvPicPr>
            <a:picLocks noChangeAspect="1"/>
          </p:cNvPicPr>
          <p:nvPr/>
        </p:nvPicPr>
        <p:blipFill>
          <a:blip r:embed="rId2"/>
          <a:stretch>
            <a:fillRect/>
          </a:stretch>
        </p:blipFill>
        <p:spPr>
          <a:xfrm>
            <a:off x="9520758" y="1624801"/>
            <a:ext cx="2387422" cy="3485286"/>
          </a:xfrm>
          <a:prstGeom prst="rect">
            <a:avLst/>
          </a:prstGeom>
        </p:spPr>
      </p:pic>
      <p:cxnSp>
        <p:nvCxnSpPr>
          <p:cNvPr id="6" name="Straight Arrow Connector 5">
            <a:extLst>
              <a:ext uri="{FF2B5EF4-FFF2-40B4-BE49-F238E27FC236}">
                <a16:creationId xmlns:a16="http://schemas.microsoft.com/office/drawing/2014/main" id="{2ECE4121-E870-402D-9633-0D0B0C31CAD2}"/>
              </a:ext>
            </a:extLst>
          </p:cNvPr>
          <p:cNvCxnSpPr>
            <a:cxnSpLocks/>
          </p:cNvCxnSpPr>
          <p:nvPr/>
        </p:nvCxnSpPr>
        <p:spPr>
          <a:xfrm flipV="1">
            <a:off x="9833956" y="690959"/>
            <a:ext cx="377197" cy="38228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740C0A5-7179-4A1A-8F93-65304FB522D5}"/>
              </a:ext>
            </a:extLst>
          </p:cNvPr>
          <p:cNvCxnSpPr>
            <a:cxnSpLocks/>
          </p:cNvCxnSpPr>
          <p:nvPr/>
        </p:nvCxnSpPr>
        <p:spPr>
          <a:xfrm flipH="1" flipV="1">
            <a:off x="9109345" y="4339245"/>
            <a:ext cx="724611" cy="2327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ángulo 6">
            <a:extLst>
              <a:ext uri="{FF2B5EF4-FFF2-40B4-BE49-F238E27FC236}">
                <a16:creationId xmlns:a16="http://schemas.microsoft.com/office/drawing/2014/main" id="{20AD40D1-DBBE-4110-8A00-643E5AA8D7F1}"/>
              </a:ext>
            </a:extLst>
          </p:cNvPr>
          <p:cNvSpPr/>
          <p:nvPr/>
        </p:nvSpPr>
        <p:spPr>
          <a:xfrm>
            <a:off x="9833956" y="4415481"/>
            <a:ext cx="1007039" cy="232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55830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10;&#10;Description automatically generated with low confidence">
            <a:extLst>
              <a:ext uri="{FF2B5EF4-FFF2-40B4-BE49-F238E27FC236}">
                <a16:creationId xmlns:a16="http://schemas.microsoft.com/office/drawing/2014/main" id="{37187C37-A764-4674-9D50-7BA4253B0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215" y="27296"/>
            <a:ext cx="10067570" cy="6858000"/>
          </a:xfrm>
          <a:prstGeom prst="rect">
            <a:avLst/>
          </a:prstGeom>
        </p:spPr>
      </p:pic>
      <p:sp>
        <p:nvSpPr>
          <p:cNvPr id="2" name="TextBox 1">
            <a:extLst>
              <a:ext uri="{FF2B5EF4-FFF2-40B4-BE49-F238E27FC236}">
                <a16:creationId xmlns:a16="http://schemas.microsoft.com/office/drawing/2014/main" id="{D105E450-1C66-47D2-B1A6-A274FFE2D142}"/>
              </a:ext>
            </a:extLst>
          </p:cNvPr>
          <p:cNvSpPr txBox="1"/>
          <p:nvPr/>
        </p:nvSpPr>
        <p:spPr>
          <a:xfrm>
            <a:off x="4347557" y="2211186"/>
            <a:ext cx="3890356" cy="2862322"/>
          </a:xfrm>
          <a:prstGeom prst="rect">
            <a:avLst/>
          </a:prstGeom>
          <a:noFill/>
        </p:spPr>
        <p:txBody>
          <a:bodyPr wrap="square" rtlCol="0">
            <a:spAutoFit/>
          </a:bodyPr>
          <a:lstStyle/>
          <a:p>
            <a:pPr algn="ctr"/>
            <a:r>
              <a:rPr lang="en-US" dirty="0"/>
              <a:t>Aqui en esta parte de la Pagina </a:t>
            </a:r>
            <a:r>
              <a:rPr lang="en-US" b="1" dirty="0"/>
              <a:t>Principal.xaml.cs, </a:t>
            </a:r>
            <a:r>
              <a:rPr lang="en-US" dirty="0"/>
              <a:t>vamos a crear un metodo basico para el boton de navegacion que hemos puesto en la pagina principal, que es el de IR A LA UNIVERSIDAD, el cual nos debe llevar a la Pagina de Principal y mostrar el WebView, usaremos el metodo de sincronismo async y el await, el espera una repuesta.</a:t>
            </a:r>
            <a:endParaRPr lang="es-DO" dirty="0"/>
          </a:p>
        </p:txBody>
      </p:sp>
      <p:cxnSp>
        <p:nvCxnSpPr>
          <p:cNvPr id="5" name="Straight Arrow Connector 4">
            <a:extLst>
              <a:ext uri="{FF2B5EF4-FFF2-40B4-BE49-F238E27FC236}">
                <a16:creationId xmlns:a16="http://schemas.microsoft.com/office/drawing/2014/main" id="{536A905B-6C3B-475B-B79A-14E2E1A84E5F}"/>
              </a:ext>
            </a:extLst>
          </p:cNvPr>
          <p:cNvCxnSpPr>
            <a:cxnSpLocks/>
          </p:cNvCxnSpPr>
          <p:nvPr/>
        </p:nvCxnSpPr>
        <p:spPr>
          <a:xfrm flipH="1">
            <a:off x="8304415" y="2369127"/>
            <a:ext cx="1330036" cy="7398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29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4A3D70-CEEF-4027-94BB-2B7EDC63595F}"/>
              </a:ext>
            </a:extLst>
          </p:cNvPr>
          <p:cNvSpPr txBox="1"/>
          <p:nvPr/>
        </p:nvSpPr>
        <p:spPr>
          <a:xfrm>
            <a:off x="300445" y="93231"/>
            <a:ext cx="11652069"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Codigo Fuente Basico para Copiar en la ContentPage </a:t>
            </a:r>
            <a:r>
              <a:rPr lang="en-US" sz="2800" b="1" dirty="0">
                <a:effectLst>
                  <a:outerShdw blurRad="38100" dist="38100" dir="2700000" algn="tl">
                    <a:srgbClr val="000000">
                      <a:alpha val="43137"/>
                    </a:srgbClr>
                  </a:outerShdw>
                </a:effectLst>
                <a:highlight>
                  <a:srgbClr val="FFFF00"/>
                </a:highlight>
              </a:rPr>
              <a:t>Sistema.xaml.cs</a:t>
            </a:r>
            <a:endParaRPr lang="es-DO" sz="2800" b="1" dirty="0">
              <a:effectLst>
                <a:outerShdw blurRad="38100" dist="38100" dir="2700000" algn="tl">
                  <a:srgbClr val="000000">
                    <a:alpha val="43137"/>
                  </a:srgbClr>
                </a:outerShdw>
              </a:effectLst>
              <a:highlight>
                <a:srgbClr val="FFFF00"/>
              </a:highlight>
            </a:endParaRPr>
          </a:p>
        </p:txBody>
      </p:sp>
      <p:pic>
        <p:nvPicPr>
          <p:cNvPr id="5" name="Picture 4">
            <a:extLst>
              <a:ext uri="{FF2B5EF4-FFF2-40B4-BE49-F238E27FC236}">
                <a16:creationId xmlns:a16="http://schemas.microsoft.com/office/drawing/2014/main" id="{419C4ACC-2F9C-4351-A714-06D724C3FD64}"/>
              </a:ext>
            </a:extLst>
          </p:cNvPr>
          <p:cNvPicPr>
            <a:picLocks noChangeAspect="1"/>
          </p:cNvPicPr>
          <p:nvPr/>
        </p:nvPicPr>
        <p:blipFill>
          <a:blip r:embed="rId2"/>
          <a:stretch>
            <a:fillRect/>
          </a:stretch>
        </p:blipFill>
        <p:spPr>
          <a:xfrm>
            <a:off x="8604157" y="1804016"/>
            <a:ext cx="2315511" cy="2668078"/>
          </a:xfrm>
          <a:prstGeom prst="rect">
            <a:avLst/>
          </a:prstGeom>
        </p:spPr>
      </p:pic>
      <p:cxnSp>
        <p:nvCxnSpPr>
          <p:cNvPr id="7" name="Straight Arrow Connector 6">
            <a:extLst>
              <a:ext uri="{FF2B5EF4-FFF2-40B4-BE49-F238E27FC236}">
                <a16:creationId xmlns:a16="http://schemas.microsoft.com/office/drawing/2014/main" id="{6C1899CB-0F70-49C6-96CC-A595C6BF4745}"/>
              </a:ext>
            </a:extLst>
          </p:cNvPr>
          <p:cNvCxnSpPr>
            <a:cxnSpLocks/>
          </p:cNvCxnSpPr>
          <p:nvPr/>
        </p:nvCxnSpPr>
        <p:spPr>
          <a:xfrm flipH="1">
            <a:off x="6442365" y="4172989"/>
            <a:ext cx="2809700" cy="10557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324933-CD2F-4532-9202-453D00C9FBD8}"/>
              </a:ext>
            </a:extLst>
          </p:cNvPr>
          <p:cNvSpPr txBox="1"/>
          <p:nvPr/>
        </p:nvSpPr>
        <p:spPr>
          <a:xfrm>
            <a:off x="300445" y="856357"/>
            <a:ext cx="7357939" cy="6001643"/>
          </a:xfrm>
          <a:prstGeom prst="rect">
            <a:avLst/>
          </a:prstGeom>
          <a:noFill/>
        </p:spPr>
        <p:txBody>
          <a:bodyPr wrap="square">
            <a:spAutoFit/>
          </a:bodyPr>
          <a:lstStyle/>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System;</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System.Collections.Generic;</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System.Linq;</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System.Text;</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System.Threading.Tasks;</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Xamarin.Forms;</a:t>
            </a:r>
          </a:p>
          <a:p>
            <a:r>
              <a:rPr lang="es-DO" sz="1600" dirty="0">
                <a:solidFill>
                  <a:srgbClr val="0000FF"/>
                </a:solidFill>
                <a:latin typeface="Consolas" panose="020B0609020204030204" pitchFamily="49" charset="0"/>
              </a:rPr>
              <a:t>using</a:t>
            </a:r>
            <a:r>
              <a:rPr lang="es-DO" sz="1600" dirty="0">
                <a:solidFill>
                  <a:srgbClr val="000000"/>
                </a:solidFill>
                <a:latin typeface="Consolas" panose="020B0609020204030204" pitchFamily="49" charset="0"/>
              </a:rPr>
              <a:t> Xamarin.Forms.Xaml;</a:t>
            </a:r>
          </a:p>
          <a:p>
            <a:endParaRPr lang="es-DO" sz="1600" dirty="0">
              <a:solidFill>
                <a:srgbClr val="000000"/>
              </a:solidFill>
              <a:latin typeface="Consolas" panose="020B0609020204030204" pitchFamily="49" charset="0"/>
            </a:endParaRPr>
          </a:p>
          <a:p>
            <a:r>
              <a:rPr lang="es-DO" sz="1600" dirty="0">
                <a:solidFill>
                  <a:srgbClr val="0000FF"/>
                </a:solidFill>
                <a:latin typeface="Consolas" panose="020B0609020204030204" pitchFamily="49" charset="0"/>
              </a:rPr>
              <a:t>namespace</a:t>
            </a:r>
            <a:r>
              <a:rPr lang="es-DO" sz="1600" dirty="0">
                <a:solidFill>
                  <a:srgbClr val="000000"/>
                </a:solidFill>
                <a:latin typeface="Consolas" panose="020B0609020204030204" pitchFamily="49" charset="0"/>
              </a:rPr>
              <a:t> LOGIN_BASICO_PDM</a:t>
            </a:r>
          </a:p>
          <a:p>
            <a:r>
              <a:rPr lang="es-DO" sz="1600" dirty="0">
                <a:solidFill>
                  <a:srgbClr val="000000"/>
                </a:solidFill>
                <a:latin typeface="Consolas" panose="020B0609020204030204" pitchFamily="49" charset="0"/>
              </a:rPr>
              <a:t>{</a:t>
            </a:r>
          </a:p>
          <a:p>
            <a:r>
              <a:rPr lang="es-DO" sz="1600" dirty="0">
                <a:solidFill>
                  <a:srgbClr val="000000"/>
                </a:solidFill>
                <a:latin typeface="Consolas" panose="020B0609020204030204" pitchFamily="49" charset="0"/>
              </a:rPr>
              <a:t>    [XamlCompilation(XamlCompilationOptions.Compile)]</a:t>
            </a: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public</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partial</a:t>
            </a:r>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class</a:t>
            </a:r>
            <a:r>
              <a:rPr lang="es-DO" sz="1600" dirty="0">
                <a:solidFill>
                  <a:srgbClr val="000000"/>
                </a:solidFill>
                <a:latin typeface="Consolas" panose="020B0609020204030204" pitchFamily="49" charset="0"/>
              </a:rPr>
              <a:t> </a:t>
            </a:r>
            <a:r>
              <a:rPr lang="es-DO" sz="1600" dirty="0">
                <a:solidFill>
                  <a:srgbClr val="2B91AF"/>
                </a:solidFill>
                <a:latin typeface="Consolas" panose="020B0609020204030204" pitchFamily="49" charset="0"/>
              </a:rPr>
              <a:t>Sistema</a:t>
            </a:r>
            <a:r>
              <a:rPr lang="es-DO" sz="1600" dirty="0">
                <a:solidFill>
                  <a:srgbClr val="000000"/>
                </a:solidFill>
                <a:latin typeface="Consolas" panose="020B0609020204030204" pitchFamily="49" charset="0"/>
              </a:rPr>
              <a:t> : ContentPage</a:t>
            </a:r>
          </a:p>
          <a:p>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a:t>
            </a:r>
            <a:r>
              <a:rPr lang="es-DO" sz="1600" dirty="0">
                <a:solidFill>
                  <a:srgbClr val="0000FF"/>
                </a:solidFill>
                <a:latin typeface="Consolas" panose="020B0609020204030204" pitchFamily="49" charset="0"/>
              </a:rPr>
              <a:t>public</a:t>
            </a:r>
            <a:r>
              <a:rPr lang="es-DO" sz="1600" dirty="0">
                <a:solidFill>
                  <a:srgbClr val="000000"/>
                </a:solidFill>
                <a:latin typeface="Consolas" panose="020B0609020204030204" pitchFamily="49" charset="0"/>
              </a:rPr>
              <a:t> </a:t>
            </a:r>
            <a:r>
              <a:rPr lang="es-DO" sz="1600" dirty="0">
                <a:solidFill>
                  <a:srgbClr val="2B91AF"/>
                </a:solidFill>
                <a:latin typeface="Consolas" panose="020B0609020204030204" pitchFamily="49" charset="0"/>
              </a:rPr>
              <a:t>Sistema</a:t>
            </a:r>
            <a:r>
              <a:rPr lang="es-DO" sz="1600" dirty="0">
                <a:solidFill>
                  <a:srgbClr val="000000"/>
                </a:solidFill>
                <a:latin typeface="Consolas" panose="020B0609020204030204" pitchFamily="49" charset="0"/>
              </a:rPr>
              <a:t>()</a:t>
            </a:r>
          </a:p>
          <a:p>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            InitializeComponent();</a:t>
            </a:r>
          </a:p>
          <a:p>
            <a:r>
              <a:rPr lang="es-DO" sz="1600" dirty="0">
                <a:solidFill>
                  <a:srgbClr val="000000"/>
                </a:solidFill>
                <a:latin typeface="Consolas" panose="020B0609020204030204" pitchFamily="49" charset="0"/>
              </a:rPr>
              <a:t>        }</a:t>
            </a:r>
          </a:p>
          <a:p>
            <a:endParaRPr lang="es-DO" sz="1600" dirty="0">
              <a:solidFill>
                <a:srgbClr val="000000"/>
              </a:solidFill>
              <a:latin typeface="Consolas" panose="020B0609020204030204" pitchFamily="49" charset="0"/>
            </a:endParaRPr>
          </a:p>
          <a:p>
            <a:r>
              <a:rPr lang="pt-BR" sz="1600" dirty="0">
                <a:solidFill>
                  <a:srgbClr val="000000"/>
                </a:solidFill>
                <a:latin typeface="Consolas" panose="020B0609020204030204" pitchFamily="49" charset="0"/>
              </a:rPr>
              <a:t>        </a:t>
            </a:r>
            <a:r>
              <a:rPr lang="pt-BR" sz="1600" dirty="0">
                <a:solidFill>
                  <a:srgbClr val="0000FF"/>
                </a:solidFill>
                <a:highlight>
                  <a:srgbClr val="FFFF00"/>
                </a:highlight>
                <a:latin typeface="Consolas" panose="020B0609020204030204" pitchFamily="49" charset="0"/>
              </a:rPr>
              <a:t>async</a:t>
            </a:r>
            <a:r>
              <a:rPr lang="pt-BR" sz="1600" dirty="0">
                <a:solidFill>
                  <a:srgbClr val="000000"/>
                </a:solidFill>
                <a:highlight>
                  <a:srgbClr val="FFFF00"/>
                </a:highlight>
                <a:latin typeface="Consolas" panose="020B0609020204030204" pitchFamily="49" charset="0"/>
              </a:rPr>
              <a:t> </a:t>
            </a:r>
            <a:r>
              <a:rPr lang="pt-BR" sz="1600" dirty="0">
                <a:solidFill>
                  <a:srgbClr val="0000FF"/>
                </a:solidFill>
                <a:highlight>
                  <a:srgbClr val="FFFF00"/>
                </a:highlight>
                <a:latin typeface="Consolas" panose="020B0609020204030204" pitchFamily="49" charset="0"/>
              </a:rPr>
              <a:t>void</a:t>
            </a:r>
            <a:r>
              <a:rPr lang="pt-BR" sz="1600" dirty="0">
                <a:solidFill>
                  <a:srgbClr val="000000"/>
                </a:solidFill>
                <a:highlight>
                  <a:srgbClr val="FFFF00"/>
                </a:highlight>
                <a:latin typeface="Consolas" panose="020B0609020204030204" pitchFamily="49" charset="0"/>
              </a:rPr>
              <a:t> btn_ir_clicked(</a:t>
            </a:r>
            <a:r>
              <a:rPr lang="pt-BR" sz="1600" dirty="0">
                <a:solidFill>
                  <a:srgbClr val="0000FF"/>
                </a:solidFill>
                <a:highlight>
                  <a:srgbClr val="FFFF00"/>
                </a:highlight>
                <a:latin typeface="Consolas" panose="020B0609020204030204" pitchFamily="49" charset="0"/>
              </a:rPr>
              <a:t>object</a:t>
            </a:r>
            <a:r>
              <a:rPr lang="pt-BR" sz="1600" dirty="0">
                <a:solidFill>
                  <a:srgbClr val="000000"/>
                </a:solidFill>
                <a:highlight>
                  <a:srgbClr val="FFFF00"/>
                </a:highlight>
                <a:latin typeface="Consolas" panose="020B0609020204030204" pitchFamily="49" charset="0"/>
              </a:rPr>
              <a:t> sender, EventArgs e)</a:t>
            </a:r>
          </a:p>
          <a:p>
            <a:r>
              <a:rPr lang="es-DO" sz="1600" dirty="0">
                <a:solidFill>
                  <a:srgbClr val="000000"/>
                </a:solidFill>
                <a:highlight>
                  <a:srgbClr val="FFFF00"/>
                </a:highlight>
                <a:latin typeface="Consolas" panose="020B0609020204030204" pitchFamily="49" charset="0"/>
              </a:rPr>
              <a:t>        {</a:t>
            </a:r>
          </a:p>
          <a:p>
            <a:r>
              <a:rPr lang="en-US" sz="1600" dirty="0">
                <a:solidFill>
                  <a:srgbClr val="000000"/>
                </a:solidFill>
                <a:highlight>
                  <a:srgbClr val="FFFF00"/>
                </a:highlight>
                <a:latin typeface="Consolas" panose="020B0609020204030204" pitchFamily="49" charset="0"/>
              </a:rPr>
              <a:t>            </a:t>
            </a:r>
            <a:r>
              <a:rPr lang="en-US" sz="1600" dirty="0">
                <a:solidFill>
                  <a:srgbClr val="0000FF"/>
                </a:solidFill>
                <a:highlight>
                  <a:srgbClr val="FFFF00"/>
                </a:highlight>
                <a:latin typeface="Consolas" panose="020B0609020204030204" pitchFamily="49" charset="0"/>
              </a:rPr>
              <a:t>await</a:t>
            </a:r>
            <a:r>
              <a:rPr lang="en-US" sz="1600" dirty="0">
                <a:solidFill>
                  <a:srgbClr val="000000"/>
                </a:solidFill>
                <a:highlight>
                  <a:srgbClr val="FFFF00"/>
                </a:highlight>
                <a:latin typeface="Consolas" panose="020B0609020204030204" pitchFamily="49" charset="0"/>
              </a:rPr>
              <a:t> Navigation.PushAsync(</a:t>
            </a:r>
            <a:r>
              <a:rPr lang="en-US" sz="1600" dirty="0">
                <a:solidFill>
                  <a:srgbClr val="0000FF"/>
                </a:solidFill>
                <a:highlight>
                  <a:srgbClr val="FFFF00"/>
                </a:highlight>
                <a:latin typeface="Consolas" panose="020B0609020204030204" pitchFamily="49" charset="0"/>
              </a:rPr>
              <a:t>new</a:t>
            </a:r>
            <a:r>
              <a:rPr lang="en-US" sz="1600" dirty="0">
                <a:solidFill>
                  <a:srgbClr val="000000"/>
                </a:solidFill>
                <a:highlight>
                  <a:srgbClr val="FFFF00"/>
                </a:highlight>
                <a:latin typeface="Consolas" panose="020B0609020204030204" pitchFamily="49" charset="0"/>
              </a:rPr>
              <a:t> Principal());</a:t>
            </a:r>
          </a:p>
          <a:p>
            <a:r>
              <a:rPr lang="es-DO" sz="1600" dirty="0">
                <a:solidFill>
                  <a:srgbClr val="000000"/>
                </a:solidFill>
                <a:highlight>
                  <a:srgbClr val="FFFF00"/>
                </a:highlight>
                <a:latin typeface="Consolas" panose="020B0609020204030204" pitchFamily="49" charset="0"/>
              </a:rPr>
              <a:t>        }</a:t>
            </a:r>
          </a:p>
          <a:p>
            <a:r>
              <a:rPr lang="es-DO" sz="1600" dirty="0">
                <a:solidFill>
                  <a:srgbClr val="000000"/>
                </a:solidFill>
                <a:latin typeface="Consolas" panose="020B0609020204030204" pitchFamily="49" charset="0"/>
              </a:rPr>
              <a:t>    }</a:t>
            </a:r>
          </a:p>
          <a:p>
            <a:r>
              <a:rPr lang="es-DO" sz="1600" dirty="0">
                <a:solidFill>
                  <a:srgbClr val="000000"/>
                </a:solidFill>
                <a:latin typeface="Consolas" panose="020B0609020204030204" pitchFamily="49" charset="0"/>
              </a:rPr>
              <a:t>}</a:t>
            </a:r>
            <a:endParaRPr lang="es-DO" sz="1600" dirty="0"/>
          </a:p>
        </p:txBody>
      </p:sp>
      <p:sp>
        <p:nvSpPr>
          <p:cNvPr id="11" name="TextBox 10">
            <a:extLst>
              <a:ext uri="{FF2B5EF4-FFF2-40B4-BE49-F238E27FC236}">
                <a16:creationId xmlns:a16="http://schemas.microsoft.com/office/drawing/2014/main" id="{84126998-99DC-4B2F-BB48-C7397F206688}"/>
              </a:ext>
            </a:extLst>
          </p:cNvPr>
          <p:cNvSpPr txBox="1"/>
          <p:nvPr/>
        </p:nvSpPr>
        <p:spPr>
          <a:xfrm>
            <a:off x="7597833" y="5856828"/>
            <a:ext cx="4039985" cy="646331"/>
          </a:xfrm>
          <a:prstGeom prst="rect">
            <a:avLst/>
          </a:prstGeom>
          <a:noFill/>
        </p:spPr>
        <p:txBody>
          <a:bodyPr wrap="square" rtlCol="0">
            <a:spAutoFit/>
          </a:bodyPr>
          <a:lstStyle/>
          <a:p>
            <a:pPr algn="ctr"/>
            <a:r>
              <a:rPr lang="en-US" b="1" dirty="0"/>
              <a:t>Solo copian lo que esta en color Amarillo.</a:t>
            </a:r>
            <a:endParaRPr lang="es-DO" b="1" dirty="0"/>
          </a:p>
        </p:txBody>
      </p:sp>
      <p:cxnSp>
        <p:nvCxnSpPr>
          <p:cNvPr id="12" name="Straight Arrow Connector 11">
            <a:extLst>
              <a:ext uri="{FF2B5EF4-FFF2-40B4-BE49-F238E27FC236}">
                <a16:creationId xmlns:a16="http://schemas.microsoft.com/office/drawing/2014/main" id="{F93FEF75-0FD6-4C4C-9177-84CE70F0A7F3}"/>
              </a:ext>
            </a:extLst>
          </p:cNvPr>
          <p:cNvCxnSpPr>
            <a:cxnSpLocks/>
          </p:cNvCxnSpPr>
          <p:nvPr/>
        </p:nvCxnSpPr>
        <p:spPr>
          <a:xfrm flipH="1" flipV="1">
            <a:off x="6991004" y="5793971"/>
            <a:ext cx="606829" cy="2475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754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676BD289-08D0-4460-A897-17AE9AA8B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912556" cy="68580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20254D8-4635-4AEE-8F1B-39D12B819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746" y="0"/>
            <a:ext cx="2955073" cy="68580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72041EF3-AB57-4A04-8228-982239C56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009" y="0"/>
            <a:ext cx="2947087" cy="6858000"/>
          </a:xfrm>
          <a:prstGeom prst="rect">
            <a:avLst/>
          </a:prstGeom>
        </p:spPr>
      </p:pic>
      <p:pic>
        <p:nvPicPr>
          <p:cNvPr id="9" name="Picture 8" descr="Timeline&#10;&#10;Description automatically generated">
            <a:extLst>
              <a:ext uri="{FF2B5EF4-FFF2-40B4-BE49-F238E27FC236}">
                <a16:creationId xmlns:a16="http://schemas.microsoft.com/office/drawing/2014/main" id="{99E48E6E-BA2D-432A-BFE3-87782480E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1286" y="0"/>
            <a:ext cx="2967135" cy="6858000"/>
          </a:xfrm>
          <a:prstGeom prst="rect">
            <a:avLst/>
          </a:prstGeom>
        </p:spPr>
      </p:pic>
    </p:spTree>
    <p:extLst>
      <p:ext uri="{BB962C8B-B14F-4D97-AF65-F5344CB8AC3E}">
        <p14:creationId xmlns:p14="http://schemas.microsoft.com/office/powerpoint/2010/main" val="187636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screenshot, display&#10;&#10;Description automatically generated">
            <a:extLst>
              <a:ext uri="{FF2B5EF4-FFF2-40B4-BE49-F238E27FC236}">
                <a16:creationId xmlns:a16="http://schemas.microsoft.com/office/drawing/2014/main" id="{10EBBDBA-88EF-4FC2-A3DC-17BF3B3A3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976465" cy="6858000"/>
          </a:xfrm>
          <a:prstGeom prst="rect">
            <a:avLst/>
          </a:prstGeom>
        </p:spPr>
      </p:pic>
      <p:pic>
        <p:nvPicPr>
          <p:cNvPr id="2050" name="Picture 2" descr="YARN | … porque lo aprendí de ti. | HA-ASH - Lo Aprendi de Ti | Video gifs  by quotes | 252d7367 | 紗">
            <a:extLst>
              <a:ext uri="{FF2B5EF4-FFF2-40B4-BE49-F238E27FC236}">
                <a16:creationId xmlns:a16="http://schemas.microsoft.com/office/drawing/2014/main" id="{BAEE1B59-2BB1-42FE-A90E-9A84C18A2A9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54384" y="3256139"/>
            <a:ext cx="5658064" cy="31826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124374-3794-4372-89BD-78186A92CC1E}"/>
              </a:ext>
            </a:extLst>
          </p:cNvPr>
          <p:cNvSpPr txBox="1"/>
          <p:nvPr/>
        </p:nvSpPr>
        <p:spPr>
          <a:xfrm>
            <a:off x="5951912" y="141316"/>
            <a:ext cx="5658063" cy="923330"/>
          </a:xfrm>
          <a:prstGeom prst="rect">
            <a:avLst/>
          </a:prstGeom>
          <a:noFill/>
        </p:spPr>
        <p:txBody>
          <a:bodyPr wrap="square" rtlCol="0">
            <a:spAutoFit/>
          </a:bodyPr>
          <a:lstStyle/>
          <a:p>
            <a:pPr algn="ctr"/>
            <a:r>
              <a:rPr lang="en-US" dirty="0"/>
              <a:t>Para Colocar ese Titulo que ven ahi que dice Pagina Principal, solo le Agregamos en la parte donde comienza el codigo, y antes del Cierra del ContenPage  xmlns.</a:t>
            </a:r>
            <a:endParaRPr lang="es-DO" dirty="0"/>
          </a:p>
        </p:txBody>
      </p:sp>
      <p:sp>
        <p:nvSpPr>
          <p:cNvPr id="8" name="TextBox 7">
            <a:extLst>
              <a:ext uri="{FF2B5EF4-FFF2-40B4-BE49-F238E27FC236}">
                <a16:creationId xmlns:a16="http://schemas.microsoft.com/office/drawing/2014/main" id="{9A22CA25-3CA3-48AB-9573-3449D6C81D9E}"/>
              </a:ext>
            </a:extLst>
          </p:cNvPr>
          <p:cNvSpPr txBox="1"/>
          <p:nvPr/>
        </p:nvSpPr>
        <p:spPr>
          <a:xfrm>
            <a:off x="3406141" y="1422093"/>
            <a:ext cx="6097384" cy="1015663"/>
          </a:xfrm>
          <a:prstGeom prst="rect">
            <a:avLst/>
          </a:prstGeom>
          <a:noFill/>
        </p:spPr>
        <p:txBody>
          <a:bodyPr wrap="square">
            <a:spAutoFit/>
          </a:bodyPr>
          <a:lstStyle/>
          <a:p>
            <a:r>
              <a:rPr lang="es-DO" sz="1000" dirty="0">
                <a:solidFill>
                  <a:srgbClr val="0000FF"/>
                </a:solidFill>
                <a:latin typeface="Consolas" panose="020B0609020204030204" pitchFamily="49" charset="0"/>
              </a:rPr>
              <a:t>&lt;?xml version="1.0" encoding="utf-8" ?&gt;</a:t>
            </a:r>
            <a:endParaRPr lang="es-DO" sz="1000" dirty="0">
              <a:solidFill>
                <a:srgbClr val="000000"/>
              </a:solidFill>
              <a:latin typeface="Consolas" panose="020B0609020204030204" pitchFamily="49" charset="0"/>
            </a:endParaRPr>
          </a:p>
          <a:p>
            <a:r>
              <a:rPr lang="fr-FR" sz="1000" dirty="0">
                <a:solidFill>
                  <a:srgbClr val="0000FF"/>
                </a:solidFill>
                <a:latin typeface="Consolas" panose="020B0609020204030204" pitchFamily="49" charset="0"/>
              </a:rPr>
              <a:t>&lt;</a:t>
            </a:r>
            <a:r>
              <a:rPr lang="fr-FR" sz="1000" dirty="0">
                <a:solidFill>
                  <a:srgbClr val="A31515"/>
                </a:solidFill>
                <a:latin typeface="Consolas" panose="020B0609020204030204" pitchFamily="49" charset="0"/>
              </a:rPr>
              <a:t>ContentPage</a:t>
            </a:r>
            <a:r>
              <a:rPr lang="fr-FR" sz="1000" dirty="0">
                <a:solidFill>
                  <a:srgbClr val="FF0000"/>
                </a:solidFill>
                <a:latin typeface="Consolas" panose="020B0609020204030204" pitchFamily="49" charset="0"/>
              </a:rPr>
              <a:t> xmlns</a:t>
            </a:r>
            <a:r>
              <a:rPr lang="fr-FR" sz="1000" dirty="0">
                <a:solidFill>
                  <a:srgbClr val="0000FF"/>
                </a:solidFill>
                <a:latin typeface="Consolas" panose="020B0609020204030204" pitchFamily="49" charset="0"/>
              </a:rPr>
              <a:t>="http://xamarin.com/schemas/2014/forms"</a:t>
            </a:r>
            <a:endParaRPr lang="fr-FR"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xmlns</a:t>
            </a:r>
            <a:r>
              <a:rPr lang="es-DO" sz="1000" dirty="0">
                <a:solidFill>
                  <a:srgbClr val="0000FF"/>
                </a:solidFill>
                <a:latin typeface="Consolas" panose="020B0609020204030204" pitchFamily="49" charset="0"/>
              </a:rPr>
              <a:t>:</a:t>
            </a:r>
            <a:r>
              <a:rPr lang="es-DO" sz="1000" dirty="0">
                <a:solidFill>
                  <a:srgbClr val="FF0000"/>
                </a:solidFill>
                <a:latin typeface="Consolas" panose="020B0609020204030204" pitchFamily="49" charset="0"/>
              </a:rPr>
              <a:t>x</a:t>
            </a:r>
            <a:r>
              <a:rPr lang="es-DO" sz="1000" dirty="0">
                <a:solidFill>
                  <a:srgbClr val="0000FF"/>
                </a:solidFill>
                <a:latin typeface="Consolas" panose="020B0609020204030204" pitchFamily="49" charset="0"/>
              </a:rPr>
              <a:t>="http://schemas.microsoft.com/winfx/2009/xaml"</a:t>
            </a:r>
            <a:endParaRPr lang="es-DO"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 x</a:t>
            </a:r>
            <a:r>
              <a:rPr lang="en-US" sz="1000" dirty="0">
                <a:solidFill>
                  <a:srgbClr val="0000FF"/>
                </a:solidFill>
                <a:latin typeface="Consolas" panose="020B0609020204030204" pitchFamily="49" charset="0"/>
              </a:rPr>
              <a:t>:</a:t>
            </a:r>
            <a:r>
              <a:rPr lang="en-US" sz="1000" dirty="0">
                <a:solidFill>
                  <a:srgbClr val="FF0000"/>
                </a:solidFill>
                <a:latin typeface="Consolas" panose="020B0609020204030204" pitchFamily="49" charset="0"/>
              </a:rPr>
              <a:t>Class</a:t>
            </a:r>
            <a:r>
              <a:rPr lang="en-US" sz="1000" dirty="0">
                <a:solidFill>
                  <a:srgbClr val="0000FF"/>
                </a:solidFill>
                <a:latin typeface="Consolas" panose="020B0609020204030204" pitchFamily="49" charset="0"/>
              </a:rPr>
              <a:t>="LOGIN_BASICO_PDM.Principal"</a:t>
            </a:r>
            <a:endParaRPr lang="en-US" sz="1000" dirty="0">
              <a:solidFill>
                <a:srgbClr val="000000"/>
              </a:solidFill>
              <a:latin typeface="Consolas" panose="020B0609020204030204" pitchFamily="49" charset="0"/>
            </a:endParaRPr>
          </a:p>
          <a:p>
            <a:r>
              <a:rPr lang="es-DO" sz="1000" dirty="0">
                <a:solidFill>
                  <a:srgbClr val="000000"/>
                </a:solidFill>
                <a:latin typeface="Consolas" panose="020B0609020204030204" pitchFamily="49" charset="0"/>
              </a:rPr>
              <a:t>            </a:t>
            </a:r>
            <a:r>
              <a:rPr lang="es-DO" sz="1000" dirty="0">
                <a:solidFill>
                  <a:srgbClr val="FF0000"/>
                </a:solidFill>
                <a:latin typeface="Consolas" panose="020B0609020204030204" pitchFamily="49" charset="0"/>
              </a:rPr>
              <a:t> </a:t>
            </a:r>
            <a:r>
              <a:rPr lang="es-DO" sz="1000" dirty="0">
                <a:solidFill>
                  <a:srgbClr val="FF0000"/>
                </a:solidFill>
                <a:highlight>
                  <a:srgbClr val="FFFF00"/>
                </a:highlight>
                <a:latin typeface="Consolas" panose="020B0609020204030204" pitchFamily="49" charset="0"/>
              </a:rPr>
              <a:t>Title</a:t>
            </a:r>
            <a:r>
              <a:rPr lang="es-DO" sz="1000" dirty="0">
                <a:solidFill>
                  <a:srgbClr val="0000FF"/>
                </a:solidFill>
                <a:highlight>
                  <a:srgbClr val="FFFF00"/>
                </a:highlight>
                <a:latin typeface="Consolas" panose="020B0609020204030204" pitchFamily="49" charset="0"/>
              </a:rPr>
              <a:t>="Pagina Principal"&gt;</a:t>
            </a:r>
            <a:endParaRPr lang="es-DO" sz="1000" dirty="0">
              <a:solidFill>
                <a:srgbClr val="000000"/>
              </a:solidFill>
              <a:highlight>
                <a:srgbClr val="FFFF00"/>
              </a:highlight>
              <a:latin typeface="Consolas" panose="020B0609020204030204" pitchFamily="49" charset="0"/>
            </a:endParaRPr>
          </a:p>
          <a:p>
            <a:r>
              <a:rPr lang="es-DO" sz="1000" dirty="0">
                <a:solidFill>
                  <a:srgbClr val="000000"/>
                </a:solidFill>
                <a:latin typeface="Consolas" panose="020B0609020204030204" pitchFamily="49" charset="0"/>
              </a:rPr>
              <a:t> </a:t>
            </a:r>
            <a:endParaRPr lang="es-DO" sz="1000" dirty="0"/>
          </a:p>
        </p:txBody>
      </p:sp>
      <p:cxnSp>
        <p:nvCxnSpPr>
          <p:cNvPr id="9" name="Straight Arrow Connector 8">
            <a:extLst>
              <a:ext uri="{FF2B5EF4-FFF2-40B4-BE49-F238E27FC236}">
                <a16:creationId xmlns:a16="http://schemas.microsoft.com/office/drawing/2014/main" id="{A47D9A9D-9FD9-4C5C-9FEB-5D232250D231}"/>
              </a:ext>
            </a:extLst>
          </p:cNvPr>
          <p:cNvCxnSpPr>
            <a:cxnSpLocks/>
          </p:cNvCxnSpPr>
          <p:nvPr/>
        </p:nvCxnSpPr>
        <p:spPr>
          <a:xfrm flipH="1" flipV="1">
            <a:off x="1645921" y="706582"/>
            <a:ext cx="2676697" cy="1446414"/>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2137AD83-C74D-493B-86F7-DBFFEBA42CCD}"/>
              </a:ext>
            </a:extLst>
          </p:cNvPr>
          <p:cNvCxnSpPr>
            <a:cxnSpLocks/>
          </p:cNvCxnSpPr>
          <p:nvPr/>
        </p:nvCxnSpPr>
        <p:spPr>
          <a:xfrm>
            <a:off x="1870364" y="706582"/>
            <a:ext cx="4497185" cy="17456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79712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ocab-¿A quién le toca? Whose turn is it?. ¿A quién le toca? - ppt ...">
            <a:extLst>
              <a:ext uri="{FF2B5EF4-FFF2-40B4-BE49-F238E27FC236}">
                <a16:creationId xmlns:a16="http://schemas.microsoft.com/office/drawing/2014/main" id="{AE1644F0-FC8C-4302-A6DE-FFE482A2AF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63" t="5071" r="18380" b="8544"/>
          <a:stretch/>
        </p:blipFill>
        <p:spPr bwMode="auto">
          <a:xfrm>
            <a:off x="2880932" y="466859"/>
            <a:ext cx="5793347" cy="59242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6B01FA2-E6E3-4CC7-930D-DE5AEDF7102C}"/>
              </a:ext>
            </a:extLst>
          </p:cNvPr>
          <p:cNvSpPr txBox="1"/>
          <p:nvPr/>
        </p:nvSpPr>
        <p:spPr>
          <a:xfrm>
            <a:off x="216131" y="2245146"/>
            <a:ext cx="3665914" cy="3046988"/>
          </a:xfrm>
          <a:prstGeom prst="rect">
            <a:avLst/>
          </a:prstGeom>
          <a:noFill/>
        </p:spPr>
        <p:txBody>
          <a:bodyPr wrap="square" rtlCol="0">
            <a:spAutoFit/>
          </a:bodyPr>
          <a:lstStyle/>
          <a:p>
            <a:pPr algn="ctr"/>
            <a:r>
              <a:rPr lang="en-US" sz="3200" b="1" dirty="0">
                <a:solidFill>
                  <a:srgbClr val="000000"/>
                </a:solidFill>
              </a:rPr>
              <a:t>Hacer tu Aplicacion, con un login, ir a una pagina sea una red social, pagina de peliculas, ventas de productos, etc.</a:t>
            </a:r>
            <a:endParaRPr lang="es-ES" sz="3200" b="1" dirty="0">
              <a:solidFill>
                <a:srgbClr val="000000"/>
              </a:solidFill>
            </a:endParaRPr>
          </a:p>
        </p:txBody>
      </p:sp>
      <p:sp>
        <p:nvSpPr>
          <p:cNvPr id="5" name="CuadroTexto 4">
            <a:extLst>
              <a:ext uri="{FF2B5EF4-FFF2-40B4-BE49-F238E27FC236}">
                <a16:creationId xmlns:a16="http://schemas.microsoft.com/office/drawing/2014/main" id="{3391A02A-336C-4CB3-B9A6-3A181A86EEDB}"/>
              </a:ext>
            </a:extLst>
          </p:cNvPr>
          <p:cNvSpPr txBox="1"/>
          <p:nvPr/>
        </p:nvSpPr>
        <p:spPr>
          <a:xfrm>
            <a:off x="7494032" y="2214368"/>
            <a:ext cx="4377334" cy="3108543"/>
          </a:xfrm>
          <a:prstGeom prst="rect">
            <a:avLst/>
          </a:prstGeom>
          <a:noFill/>
        </p:spPr>
        <p:txBody>
          <a:bodyPr wrap="square">
            <a:spAutoFit/>
          </a:bodyPr>
          <a:lstStyle/>
          <a:p>
            <a:pPr algn="ctr"/>
            <a:r>
              <a:rPr lang="en-US" sz="2800" b="1" dirty="0">
                <a:solidFill>
                  <a:srgbClr val="000000"/>
                </a:solidFill>
              </a:rPr>
              <a:t>Usando Xamarin con C# y XAML, validaciones, botones, imagenes, texto, eventos, y procedimientos, compilarla y mostrarmela funcionando y subir el codigo.</a:t>
            </a:r>
            <a:endParaRPr lang="es-ES" sz="2800" b="1" dirty="0">
              <a:solidFill>
                <a:srgbClr val="000000"/>
              </a:solidFill>
            </a:endParaRPr>
          </a:p>
        </p:txBody>
      </p:sp>
    </p:spTree>
    <p:extLst>
      <p:ext uri="{BB962C8B-B14F-4D97-AF65-F5344CB8AC3E}">
        <p14:creationId xmlns:p14="http://schemas.microsoft.com/office/powerpoint/2010/main" val="3816401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0.giphy.com/media/26BRKZ4gbwgxbif7i/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600199"/>
            <a:ext cx="5357273" cy="4373284"/>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1"/>
          <p:cNvSpPr/>
          <p:nvPr/>
        </p:nvSpPr>
        <p:spPr>
          <a:xfrm>
            <a:off x="1759998" y="364941"/>
            <a:ext cx="8672003" cy="646331"/>
          </a:xfrm>
          <a:prstGeom prst="rect">
            <a:avLst/>
          </a:prstGeom>
        </p:spPr>
        <p:txBody>
          <a:bodyPr wrap="square" lIns="91440" tIns="45720" rIns="91440" bIns="45720">
            <a:spAutoFit/>
          </a:bodyPr>
          <a:lstStyle/>
          <a:p>
            <a:pPr algn="ctr"/>
            <a:r>
              <a:rPr lang="es-ES" sz="3600" b="1" dirty="0">
                <a:solidFill>
                  <a:srgbClr val="002060"/>
                </a:solidFill>
              </a:rPr>
              <a:t>Preguntas, Dudas o Comentarios.</a:t>
            </a:r>
          </a:p>
        </p:txBody>
      </p:sp>
      <p:pic>
        <p:nvPicPr>
          <p:cNvPr id="2" name="Picture 2" descr="https://www.excelfreeblog.com/wp-content/uploads/2017/09/giphy-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498601"/>
            <a:ext cx="6146800" cy="479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45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4"/>
          <p:cNvPicPr/>
          <p:nvPr/>
        </p:nvPicPr>
        <p:blipFill>
          <a:blip r:embed="rId2"/>
          <a:stretch/>
        </p:blipFill>
        <p:spPr>
          <a:xfrm>
            <a:off x="689040" y="1312200"/>
            <a:ext cx="11052000" cy="3673080"/>
          </a:xfrm>
          <a:prstGeom prst="rect">
            <a:avLst/>
          </a:prstGeom>
          <a:ln>
            <a:noFill/>
          </a:ln>
        </p:spPr>
      </p:pic>
    </p:spTree>
    <p:extLst>
      <p:ext uri="{BB962C8B-B14F-4D97-AF65-F5344CB8AC3E}">
        <p14:creationId xmlns:p14="http://schemas.microsoft.com/office/powerpoint/2010/main" val="1351698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a:blip r:embed="rId2"/>
          <a:stretch>
            <a:fillRect/>
          </a:stretch>
        </p:blipFill>
        <p:spPr>
          <a:xfrm>
            <a:off x="0" y="121319"/>
            <a:ext cx="12192000" cy="6615361"/>
          </a:xfrm>
          <a:prstGeom prst="rect">
            <a:avLst/>
          </a:prstGeom>
        </p:spPr>
      </p:pic>
    </p:spTree>
    <p:extLst>
      <p:ext uri="{BB962C8B-B14F-4D97-AF65-F5344CB8AC3E}">
        <p14:creationId xmlns:p14="http://schemas.microsoft.com/office/powerpoint/2010/main" val="3710426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61456" y="261034"/>
            <a:ext cx="11269363" cy="147732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a:ln>
                  <a:noFill/>
                </a:ln>
                <a:effectLst/>
                <a:latin typeface="Times New Roman" panose="02020603050405020304" pitchFamily="18" charset="0"/>
                <a:cs typeface="Times New Roman" panose="02020603050405020304" pitchFamily="18" charset="0"/>
              </a:rPr>
              <a:t>Las plantillas de control de Xamarin.Forms permiten definir la estructura visual de los </a:t>
            </a:r>
            <a:r>
              <a:rPr kumimoji="0" lang="es-ES" altLang="es-ES" b="1" i="0" u="none" strike="noStrike" cap="none" normalizeH="0" baseline="0" dirty="0">
                <a:ln>
                  <a:noFill/>
                </a:ln>
                <a:effectLst/>
                <a:latin typeface="Times New Roman" panose="02020603050405020304" pitchFamily="18" charset="0"/>
                <a:cs typeface="Times New Roman" panose="02020603050405020304" pitchFamily="18" charset="0"/>
              </a:rPr>
              <a:t>controles</a:t>
            </a:r>
            <a:r>
              <a:rPr kumimoji="0" lang="es-ES" altLang="es-ES" b="0" i="0" u="none" strike="noStrike" cap="none" normalizeH="0" baseline="0" dirty="0">
                <a:ln>
                  <a:noFill/>
                </a:ln>
                <a:effectLst/>
                <a:latin typeface="Times New Roman" panose="02020603050405020304" pitchFamily="18" charset="0"/>
                <a:cs typeface="Times New Roman" panose="02020603050405020304" pitchFamily="18" charset="0"/>
              </a:rPr>
              <a:t> personalizados derivados de </a:t>
            </a:r>
            <a:r>
              <a:rPr kumimoji="0" lang="es-ES" altLang="es-ES" b="1" i="0" u="none" strike="noStrike" cap="none" normalizeH="0" baseline="0" dirty="0">
                <a:ln>
                  <a:noFill/>
                </a:ln>
                <a:effectLst/>
                <a:latin typeface="Times New Roman" panose="02020603050405020304" pitchFamily="18" charset="0"/>
                <a:cs typeface="Times New Roman" panose="02020603050405020304" pitchFamily="18" charset="0"/>
                <a:hlinkClick r:id="rId2"/>
              </a:rPr>
              <a:t>ContentView</a:t>
            </a:r>
            <a:r>
              <a:rPr kumimoji="0" lang="es-ES" altLang="es-ES" b="0" i="0" u="none" strike="noStrike" cap="none" normalizeH="0" baseline="0" dirty="0">
                <a:ln>
                  <a:noFill/>
                </a:ln>
                <a:effectLst/>
                <a:latin typeface="Times New Roman" panose="02020603050405020304" pitchFamily="18" charset="0"/>
                <a:cs typeface="Times New Roman" panose="02020603050405020304" pitchFamily="18" charset="0"/>
              </a:rPr>
              <a:t> y las páginas derivadas de </a:t>
            </a:r>
            <a:r>
              <a:rPr kumimoji="0" lang="es-ES" altLang="es-ES" b="0" i="0" u="none" strike="noStrike" cap="none" normalizeH="0" baseline="0" dirty="0">
                <a:ln>
                  <a:noFill/>
                </a:ln>
                <a:effectLst/>
                <a:latin typeface="Times New Roman" panose="02020603050405020304" pitchFamily="18" charset="0"/>
                <a:cs typeface="Times New Roman" panose="02020603050405020304" pitchFamily="18" charset="0"/>
                <a:hlinkClick r:id="rId3"/>
              </a:rPr>
              <a:t>ContentPage</a:t>
            </a:r>
            <a:r>
              <a:rPr kumimoji="0" lang="es-ES" altLang="es-ES" b="0" i="0" u="none" strike="noStrike" cap="none" normalizeH="0" baseline="0" dirty="0">
                <a:ln>
                  <a:noFill/>
                </a:ln>
                <a:effectLst/>
                <a:latin typeface="Times New Roman" panose="02020603050405020304" pitchFamily="18" charset="0"/>
                <a:cs typeface="Times New Roman" panose="02020603050405020304" pitchFamily="18" charset="0"/>
              </a:rPr>
              <a:t>. Las plantillas de control separan la interfaz de usuario (IU) de un control personalizado, o de una página, de la lógica que implementa el control o la página. También se puede insertar contenido adicional en el control personalizado (o en la página) con plantilla en una ubicación predefinida. </a:t>
            </a:r>
          </a:p>
        </p:txBody>
      </p:sp>
      <p:pic>
        <p:nvPicPr>
          <p:cNvPr id="4" name="Imagen 3"/>
          <p:cNvPicPr>
            <a:picLocks noChangeAspect="1"/>
          </p:cNvPicPr>
          <p:nvPr/>
        </p:nvPicPr>
        <p:blipFill>
          <a:blip r:embed="rId4"/>
          <a:stretch>
            <a:fillRect/>
          </a:stretch>
        </p:blipFill>
        <p:spPr>
          <a:xfrm>
            <a:off x="2614735" y="1547141"/>
            <a:ext cx="6962530" cy="5049825"/>
          </a:xfrm>
          <a:prstGeom prst="rect">
            <a:avLst/>
          </a:prstGeom>
        </p:spPr>
      </p:pic>
    </p:spTree>
    <p:extLst>
      <p:ext uri="{BB962C8B-B14F-4D97-AF65-F5344CB8AC3E}">
        <p14:creationId xmlns:p14="http://schemas.microsoft.com/office/powerpoint/2010/main" val="6230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07560" y="255601"/>
            <a:ext cx="10422467" cy="523220"/>
          </a:xfrm>
          <a:prstGeom prst="rect">
            <a:avLst/>
          </a:prstGeom>
        </p:spPr>
        <p:txBody>
          <a:bodyPr wrap="square">
            <a:spAutoFit/>
          </a:bodyPr>
          <a:lstStyle/>
          <a:p>
            <a:pPr algn="ctr" fontAlgn="base"/>
            <a:r>
              <a:rPr lang="es-ES" sz="2800" b="1" dirty="0">
                <a:latin typeface="Segoe UI" panose="020B0502040204020203" pitchFamily="34" charset="0"/>
                <a:cs typeface="Segoe UI" panose="020B0502040204020203" pitchFamily="34" charset="0"/>
              </a:rPr>
              <a:t>StackLayout </a:t>
            </a:r>
            <a:r>
              <a:rPr lang="es-ES" sz="2800" b="1" dirty="0">
                <a:solidFill>
                  <a:srgbClr val="000000"/>
                </a:solidFill>
                <a:latin typeface="Rokkitt"/>
              </a:rPr>
              <a:t>Xamarin forms</a:t>
            </a:r>
            <a:endParaRPr lang="es-ES" sz="2800" b="1" i="0" dirty="0">
              <a:solidFill>
                <a:srgbClr val="000000"/>
              </a:solidFill>
              <a:effectLst/>
              <a:latin typeface="Rokkitt"/>
            </a:endParaRPr>
          </a:p>
        </p:txBody>
      </p:sp>
      <p:sp>
        <p:nvSpPr>
          <p:cNvPr id="4" name="Rectangle 2"/>
          <p:cNvSpPr>
            <a:spLocks noChangeArrowheads="1"/>
          </p:cNvSpPr>
          <p:nvPr/>
        </p:nvSpPr>
        <p:spPr bwMode="auto">
          <a:xfrm>
            <a:off x="276073" y="778821"/>
            <a:ext cx="11036060" cy="759118"/>
          </a:xfrm>
          <a:prstGeom prst="rect">
            <a:avLst/>
          </a:prstGeom>
          <a:noFill/>
          <a:ln>
            <a:noFill/>
          </a:ln>
          <a:effectLst/>
        </p:spPr>
        <p:txBody>
          <a:bodyPr vert="horz" wrap="square" lIns="241224" tIns="101568" rIns="0" bIns="101568" numCol="1" anchor="ctr" anchorCtr="0" compatLnSpc="1">
            <a:prstTxWarp prst="textNoShape">
              <a:avLst/>
            </a:prstTxWarp>
            <a:spAutoFit/>
          </a:bodyPr>
          <a:lstStyle/>
          <a:p>
            <a:pPr lvl="0" algn="just" eaLnBrk="0" fontAlgn="base" hangingPunct="0">
              <a:spcBef>
                <a:spcPct val="0"/>
              </a:spcBef>
              <a:spcAft>
                <a:spcPct val="0"/>
              </a:spcAft>
            </a:pPr>
            <a:r>
              <a:rPr lang="es-ES" altLang="es-ES" dirty="0">
                <a:latin typeface="Segoe UI" panose="020B0502040204020203" pitchFamily="34" charset="0"/>
                <a:cs typeface="Segoe UI" panose="020B0502040204020203" pitchFamily="34" charset="0"/>
              </a:rPr>
              <a:t>Un Layout que coloca los elementos secundarios en una sola línea que se puede orientar de forma vertical u horizontal.</a:t>
            </a:r>
            <a:endParaRPr kumimoji="0" lang="es-ES" altLang="es-ES" i="0" u="none" strike="noStrike" cap="none" normalizeH="0" baseline="0" dirty="0">
              <a:ln>
                <a:noFill/>
              </a:ln>
              <a:effectLst/>
              <a:latin typeface="Segoe UI" panose="020B0502040204020203" pitchFamily="34" charset="0"/>
              <a:cs typeface="Segoe UI" panose="020B0502040204020203" pitchFamily="34" charset="0"/>
            </a:endParaRPr>
          </a:p>
        </p:txBody>
      </p:sp>
      <p:pic>
        <p:nvPicPr>
          <p:cNvPr id="1028" name="Picture 4" descr="https://docs.microsoft.com/es-es/dotnet/api/xamarin-media/xamarin.forms/_images/stacklayout.triplescreenshot.png?view=xamarin-for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575" y="1343932"/>
            <a:ext cx="7539083" cy="3769542"/>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08956" y="5235127"/>
            <a:ext cx="11574088" cy="369332"/>
          </a:xfrm>
          <a:prstGeom prst="rect">
            <a:avLst/>
          </a:prstGeom>
        </p:spPr>
        <p:txBody>
          <a:bodyPr wrap="square">
            <a:spAutoFit/>
          </a:bodyPr>
          <a:lstStyle/>
          <a:p>
            <a:pPr algn="ctr"/>
            <a:r>
              <a:rPr lang="es-ES" dirty="0">
                <a:hlinkClick r:id="rId3"/>
              </a:rPr>
              <a:t>https://docs.microsoft.com/es-es/dotnet/api/xamarin.forms.stacklayout?view=xamarin-forms</a:t>
            </a:r>
            <a:endParaRPr lang="es-ES" dirty="0"/>
          </a:p>
        </p:txBody>
      </p:sp>
      <p:sp>
        <p:nvSpPr>
          <p:cNvPr id="7" name="TextBox 6">
            <a:extLst>
              <a:ext uri="{FF2B5EF4-FFF2-40B4-BE49-F238E27FC236}">
                <a16:creationId xmlns:a16="http://schemas.microsoft.com/office/drawing/2014/main" id="{38CEC28E-7F1B-49D0-B7D7-B00FF2C01360}"/>
              </a:ext>
            </a:extLst>
          </p:cNvPr>
          <p:cNvSpPr txBox="1"/>
          <p:nvPr/>
        </p:nvSpPr>
        <p:spPr>
          <a:xfrm>
            <a:off x="579812" y="6214705"/>
            <a:ext cx="11157758" cy="369332"/>
          </a:xfrm>
          <a:prstGeom prst="rect">
            <a:avLst/>
          </a:prstGeom>
          <a:noFill/>
        </p:spPr>
        <p:txBody>
          <a:bodyPr wrap="square">
            <a:spAutoFit/>
          </a:bodyPr>
          <a:lstStyle/>
          <a:p>
            <a:pPr algn="ctr"/>
            <a:r>
              <a:rPr lang="es-DO" b="1" dirty="0">
                <a:hlinkClick r:id="rId4"/>
              </a:rPr>
              <a:t>https://docs.microsoft.com/en-us/xamarin/get-started/tutorials/?WT.mc_id=docs-forums-xamarin</a:t>
            </a:r>
            <a:endParaRPr lang="es-DO" b="1" dirty="0"/>
          </a:p>
        </p:txBody>
      </p:sp>
      <p:sp>
        <p:nvSpPr>
          <p:cNvPr id="5" name="TextBox 4">
            <a:extLst>
              <a:ext uri="{FF2B5EF4-FFF2-40B4-BE49-F238E27FC236}">
                <a16:creationId xmlns:a16="http://schemas.microsoft.com/office/drawing/2014/main" id="{0776019D-0629-4E45-9340-0821F35321C0}"/>
              </a:ext>
            </a:extLst>
          </p:cNvPr>
          <p:cNvSpPr txBox="1"/>
          <p:nvPr/>
        </p:nvSpPr>
        <p:spPr>
          <a:xfrm>
            <a:off x="2854036" y="5726112"/>
            <a:ext cx="6483927" cy="461665"/>
          </a:xfrm>
          <a:prstGeom prst="rect">
            <a:avLst/>
          </a:prstGeom>
          <a:noFill/>
        </p:spPr>
        <p:txBody>
          <a:bodyPr wrap="square" rtlCol="0">
            <a:spAutoFit/>
          </a:bodyPr>
          <a:lstStyle/>
          <a:p>
            <a:pPr algn="ctr"/>
            <a:r>
              <a:rPr lang="en-US" sz="2400" b="1" dirty="0"/>
              <a:t>Tutoriales en Microsoft</a:t>
            </a:r>
            <a:endParaRPr lang="es-DO" sz="2400" b="1" dirty="0"/>
          </a:p>
        </p:txBody>
      </p:sp>
    </p:spTree>
    <p:extLst>
      <p:ext uri="{BB962C8B-B14F-4D97-AF65-F5344CB8AC3E}">
        <p14:creationId xmlns:p14="http://schemas.microsoft.com/office/powerpoint/2010/main" val="1785875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amarin.Forms Diseños - Xamarin | Microsoft Docs">
            <a:extLst>
              <a:ext uri="{FF2B5EF4-FFF2-40B4-BE49-F238E27FC236}">
                <a16:creationId xmlns:a16="http://schemas.microsoft.com/office/drawing/2014/main" id="{C0EE905C-1406-48E3-BF7C-5B8693278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85" y="0"/>
            <a:ext cx="104187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81AE258-A652-4AE0-A2E8-4967FB811F57}"/>
              </a:ext>
            </a:extLst>
          </p:cNvPr>
          <p:cNvSpPr/>
          <p:nvPr/>
        </p:nvSpPr>
        <p:spPr>
          <a:xfrm>
            <a:off x="1067981" y="3429000"/>
            <a:ext cx="1895302" cy="3429000"/>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angle 4">
            <a:extLst>
              <a:ext uri="{FF2B5EF4-FFF2-40B4-BE49-F238E27FC236}">
                <a16:creationId xmlns:a16="http://schemas.microsoft.com/office/drawing/2014/main" id="{E72D2BCE-4891-4F40-98E0-E8BDD5D898ED}"/>
              </a:ext>
            </a:extLst>
          </p:cNvPr>
          <p:cNvSpPr/>
          <p:nvPr/>
        </p:nvSpPr>
        <p:spPr>
          <a:xfrm>
            <a:off x="7333415" y="0"/>
            <a:ext cx="1895302" cy="3429000"/>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cxnSp>
        <p:nvCxnSpPr>
          <p:cNvPr id="8" name="Straight Arrow Connector 7">
            <a:extLst>
              <a:ext uri="{FF2B5EF4-FFF2-40B4-BE49-F238E27FC236}">
                <a16:creationId xmlns:a16="http://schemas.microsoft.com/office/drawing/2014/main" id="{38DA557E-5C0F-4C19-A875-C08DF25986A3}"/>
              </a:ext>
            </a:extLst>
          </p:cNvPr>
          <p:cNvCxnSpPr>
            <a:cxnSpLocks/>
          </p:cNvCxnSpPr>
          <p:nvPr/>
        </p:nvCxnSpPr>
        <p:spPr>
          <a:xfrm flipV="1">
            <a:off x="2851882" y="2610197"/>
            <a:ext cx="4525867" cy="10557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55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gresan Pinky y Cerebro y los Animaniacs - TendencyBook">
            <a:extLst>
              <a:ext uri="{FF2B5EF4-FFF2-40B4-BE49-F238E27FC236}">
                <a16:creationId xmlns:a16="http://schemas.microsoft.com/office/drawing/2014/main" id="{AE9341B9-90CA-4CC7-9211-3D07074A8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36B94D-CC1A-40F2-BADD-DEB90B4BEB7E}"/>
              </a:ext>
            </a:extLst>
          </p:cNvPr>
          <p:cNvSpPr txBox="1"/>
          <p:nvPr/>
        </p:nvSpPr>
        <p:spPr>
          <a:xfrm>
            <a:off x="6949440" y="2785653"/>
            <a:ext cx="5146766" cy="3139321"/>
          </a:xfrm>
          <a:prstGeom prst="rect">
            <a:avLst/>
          </a:prstGeom>
          <a:noFill/>
        </p:spPr>
        <p:txBody>
          <a:bodyPr wrap="square" rtlCol="0">
            <a:spAutoFit/>
          </a:bodyPr>
          <a:lstStyle/>
          <a:p>
            <a:pPr algn="ctr"/>
            <a:r>
              <a:rPr lang="en-US" sz="6600" dirty="0"/>
              <a:t>Que vamos a Programar ahora Cerebro</a:t>
            </a:r>
            <a:endParaRPr lang="es-DO" sz="6600" dirty="0"/>
          </a:p>
        </p:txBody>
      </p:sp>
      <p:pic>
        <p:nvPicPr>
          <p:cNvPr id="1030" name="Picture 6" descr="Signo de interrogación: imágenes, fotos de stock libres de derechos |  Depositphotos">
            <a:extLst>
              <a:ext uri="{FF2B5EF4-FFF2-40B4-BE49-F238E27FC236}">
                <a16:creationId xmlns:a16="http://schemas.microsoft.com/office/drawing/2014/main" id="{C7EDCC9A-3FD9-40AF-B3F5-8B72310B4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9782" y="354705"/>
            <a:ext cx="2600765" cy="260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610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4842F9-4875-4FFC-B53B-EA0E606D0F83}"/>
              </a:ext>
            </a:extLst>
          </p:cNvPr>
          <p:cNvSpPr txBox="1"/>
          <p:nvPr/>
        </p:nvSpPr>
        <p:spPr>
          <a:xfrm>
            <a:off x="2607772" y="428178"/>
            <a:ext cx="6976456" cy="6001643"/>
          </a:xfrm>
          <a:prstGeom prst="rect">
            <a:avLst/>
          </a:prstGeom>
          <a:noFill/>
        </p:spPr>
        <p:txBody>
          <a:bodyPr wrap="square">
            <a:spAutoFit/>
          </a:bodyPr>
          <a:lstStyle/>
          <a:p>
            <a:pPr algn="ctr"/>
            <a:r>
              <a:rPr lang="en-US" sz="4800" dirty="0"/>
              <a:t>Vamos a crear un </a:t>
            </a:r>
            <a:r>
              <a:rPr lang="es-DO" sz="4800" b="0" i="0" dirty="0">
                <a:solidFill>
                  <a:srgbClr val="030303"/>
                </a:solidFill>
                <a:effectLst/>
                <a:latin typeface="Roboto" panose="02000000000000000000" pitchFamily="2" charset="0"/>
              </a:rPr>
              <a:t>Login con Xamarin forms, con algunos controles como StackLayout, Label,  Entry, Image, Button, Eventos, y Codigo C# y compararlo para abrir Navigation Page</a:t>
            </a:r>
            <a:endParaRPr lang="es-DO" sz="4800" dirty="0"/>
          </a:p>
        </p:txBody>
      </p:sp>
    </p:spTree>
    <p:extLst>
      <p:ext uri="{BB962C8B-B14F-4D97-AF65-F5344CB8AC3E}">
        <p14:creationId xmlns:p14="http://schemas.microsoft.com/office/powerpoint/2010/main" val="4116485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TotalTime>
  <Words>2242</Words>
  <Application>Microsoft Office PowerPoint</Application>
  <PresentationFormat>Panorámica</PresentationFormat>
  <Paragraphs>237</Paragraphs>
  <Slides>37</Slides>
  <Notes>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37</vt:i4>
      </vt:variant>
    </vt:vector>
  </HeadingPairs>
  <TitlesOfParts>
    <vt:vector size="48" baseType="lpstr">
      <vt:lpstr>Arial</vt:lpstr>
      <vt:lpstr>Calibri</vt:lpstr>
      <vt:lpstr>Calibri Light</vt:lpstr>
      <vt:lpstr>Consolas</vt:lpstr>
      <vt:lpstr>cooper_hewittmedium</vt:lpstr>
      <vt:lpstr>Lato</vt:lpstr>
      <vt:lpstr>Roboto</vt:lpstr>
      <vt:lpstr>Rokkitt</vt:lpstr>
      <vt:lpstr>Segoe UI</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Juancito Pena Vizcaino</dc:creator>
  <cp:lastModifiedBy>Juancito Peña Vizcaino</cp:lastModifiedBy>
  <cp:revision>212</cp:revision>
  <dcterms:created xsi:type="dcterms:W3CDTF">2021-06-14T02:00:00Z</dcterms:created>
  <dcterms:modified xsi:type="dcterms:W3CDTF">2022-11-09T03:23:42Z</dcterms:modified>
</cp:coreProperties>
</file>